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notesSlides/notesSlide24.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6"/>
  </p:notesMasterIdLst>
  <p:handoutMasterIdLst>
    <p:handoutMasterId r:id="rId47"/>
  </p:handoutMasterIdLst>
  <p:sldIdLst>
    <p:sldId id="256" r:id="rId2"/>
    <p:sldId id="567" r:id="rId3"/>
    <p:sldId id="568" r:id="rId4"/>
    <p:sldId id="569" r:id="rId5"/>
    <p:sldId id="480" r:id="rId6"/>
    <p:sldId id="483" r:id="rId7"/>
    <p:sldId id="484" r:id="rId8"/>
    <p:sldId id="509" r:id="rId9"/>
    <p:sldId id="561" r:id="rId10"/>
    <p:sldId id="488" r:id="rId11"/>
    <p:sldId id="489" r:id="rId12"/>
    <p:sldId id="490" r:id="rId13"/>
    <p:sldId id="515" r:id="rId14"/>
    <p:sldId id="516" r:id="rId15"/>
    <p:sldId id="511" r:id="rId16"/>
    <p:sldId id="513" r:id="rId17"/>
    <p:sldId id="458" r:id="rId18"/>
    <p:sldId id="514" r:id="rId19"/>
    <p:sldId id="517" r:id="rId20"/>
    <p:sldId id="518" r:id="rId21"/>
    <p:sldId id="519" r:id="rId22"/>
    <p:sldId id="521" r:id="rId23"/>
    <p:sldId id="522" r:id="rId24"/>
    <p:sldId id="523" r:id="rId25"/>
    <p:sldId id="564" r:id="rId26"/>
    <p:sldId id="565" r:id="rId27"/>
    <p:sldId id="566" r:id="rId28"/>
    <p:sldId id="524" r:id="rId29"/>
    <p:sldId id="562" r:id="rId30"/>
    <p:sldId id="525" r:id="rId31"/>
    <p:sldId id="526" r:id="rId32"/>
    <p:sldId id="528" r:id="rId33"/>
    <p:sldId id="529" r:id="rId34"/>
    <p:sldId id="530" r:id="rId35"/>
    <p:sldId id="533" r:id="rId36"/>
    <p:sldId id="534" r:id="rId37"/>
    <p:sldId id="537" r:id="rId38"/>
    <p:sldId id="538" r:id="rId39"/>
    <p:sldId id="539" r:id="rId40"/>
    <p:sldId id="540" r:id="rId41"/>
    <p:sldId id="541" r:id="rId42"/>
    <p:sldId id="545" r:id="rId43"/>
    <p:sldId id="548" r:id="rId44"/>
    <p:sldId id="560"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3" autoAdjust="0"/>
    <p:restoredTop sz="65302" autoAdjust="0"/>
  </p:normalViewPr>
  <p:slideViewPr>
    <p:cSldViewPr snapToGrid="0" snapToObjects="1">
      <p:cViewPr varScale="1">
        <p:scale>
          <a:sx n="42" d="100"/>
          <a:sy n="42" d="100"/>
        </p:scale>
        <p:origin x="-1104" y="-96"/>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interSettings" Target="printerSettings/printerSettings1.bin"/><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hrisi00:Desktop:Journal%20Paper:location_distribution_visualization.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hrisi00:Desktop:dataAnalysis%20Jens%20clas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1st and 2nd Most Frequent Location Distribution by Data Set</a:t>
            </a:r>
          </a:p>
        </c:rich>
      </c:tx>
      <c:layout/>
      <c:overlay val="0"/>
    </c:title>
    <c:autoTitleDeleted val="0"/>
    <c:plotArea>
      <c:layout/>
      <c:barChart>
        <c:barDir val="col"/>
        <c:grouping val="clustered"/>
        <c:varyColors val="0"/>
        <c:ser>
          <c:idx val="0"/>
          <c:order val="0"/>
          <c:tx>
            <c:strRef>
              <c:f>Sheet1!$B$7</c:f>
              <c:strCache>
                <c:ptCount val="1"/>
                <c:pt idx="0">
                  <c:v>All-Day</c:v>
                </c:pt>
              </c:strCache>
            </c:strRef>
          </c:tx>
          <c:invertIfNegative val="0"/>
          <c:errBars>
            <c:errBarType val="both"/>
            <c:errValType val="cust"/>
            <c:noEndCap val="0"/>
            <c:plus>
              <c:numRef>
                <c:f>Sheet1!$C$16:$H$16</c:f>
                <c:numCache>
                  <c:formatCode>General</c:formatCode>
                  <c:ptCount val="6"/>
                  <c:pt idx="0">
                    <c:v>0.00895259351155909</c:v>
                  </c:pt>
                  <c:pt idx="1">
                    <c:v>0.00753836933523944</c:v>
                  </c:pt>
                  <c:pt idx="2">
                    <c:v>0.0924563871345944</c:v>
                  </c:pt>
                  <c:pt idx="3">
                    <c:v>0.183851771128778</c:v>
                  </c:pt>
                  <c:pt idx="4">
                    <c:v>0.143308507156371</c:v>
                  </c:pt>
                  <c:pt idx="5">
                    <c:v>0.0564348800519328</c:v>
                  </c:pt>
                </c:numCache>
              </c:numRef>
            </c:plus>
            <c:minus>
              <c:numRef>
                <c:f>Sheet1!$C$16:$H$16</c:f>
                <c:numCache>
                  <c:formatCode>General</c:formatCode>
                  <c:ptCount val="6"/>
                  <c:pt idx="0">
                    <c:v>0.00895259351155909</c:v>
                  </c:pt>
                  <c:pt idx="1">
                    <c:v>0.00753836933523944</c:v>
                  </c:pt>
                  <c:pt idx="2">
                    <c:v>0.0924563871345944</c:v>
                  </c:pt>
                  <c:pt idx="3">
                    <c:v>0.183851771128778</c:v>
                  </c:pt>
                  <c:pt idx="4">
                    <c:v>0.143308507156371</c:v>
                  </c:pt>
                  <c:pt idx="5">
                    <c:v>0.0564348800519328</c:v>
                  </c:pt>
                </c:numCache>
              </c:numRef>
            </c:minus>
          </c:errBars>
          <c:cat>
            <c:multiLvlStrRef>
              <c:f>Sheet1!$C$5:$H$6</c:f>
              <c:multiLvlStrCache>
                <c:ptCount val="6"/>
                <c:lvl>
                  <c:pt idx="0">
                    <c:v>Top 1</c:v>
                  </c:pt>
                  <c:pt idx="1">
                    <c:v>Top 2</c:v>
                  </c:pt>
                  <c:pt idx="2">
                    <c:v>Top 1</c:v>
                  </c:pt>
                  <c:pt idx="3">
                    <c:v>Top 2</c:v>
                  </c:pt>
                  <c:pt idx="4">
                    <c:v>Top 1</c:v>
                  </c:pt>
                  <c:pt idx="5">
                    <c:v>Top 2</c:v>
                  </c:pt>
                </c:lvl>
                <c:lvl>
                  <c:pt idx="0">
                    <c:v>Augsburg</c:v>
                  </c:pt>
                  <c:pt idx="2">
                    <c:v>UCSD</c:v>
                  </c:pt>
                  <c:pt idx="4">
                    <c:v>GHC WiFi</c:v>
                  </c:pt>
                </c:lvl>
              </c:multiLvlStrCache>
            </c:multiLvlStrRef>
          </c:cat>
          <c:val>
            <c:numRef>
              <c:f>Sheet1!$C$7:$H$7</c:f>
              <c:numCache>
                <c:formatCode>0.00%</c:formatCode>
                <c:ptCount val="6"/>
                <c:pt idx="0">
                  <c:v>0.493478430946157</c:v>
                </c:pt>
                <c:pt idx="1">
                  <c:v>0.22273868332615</c:v>
                </c:pt>
                <c:pt idx="2">
                  <c:v>0.840208790697674</c:v>
                </c:pt>
                <c:pt idx="3">
                  <c:v>0.0756394457831325</c:v>
                </c:pt>
                <c:pt idx="4">
                  <c:v>0.56201415</c:v>
                </c:pt>
                <c:pt idx="5">
                  <c:v>0.2311639</c:v>
                </c:pt>
              </c:numCache>
            </c:numRef>
          </c:val>
        </c:ser>
        <c:ser>
          <c:idx val="1"/>
          <c:order val="1"/>
          <c:tx>
            <c:strRef>
              <c:f>Sheet1!$B$8</c:f>
              <c:strCache>
                <c:ptCount val="1"/>
                <c:pt idx="0">
                  <c:v>8am-6pm</c:v>
                </c:pt>
              </c:strCache>
            </c:strRef>
          </c:tx>
          <c:invertIfNegative val="0"/>
          <c:errBars>
            <c:errBarType val="both"/>
            <c:errValType val="cust"/>
            <c:noEndCap val="0"/>
            <c:plus>
              <c:numRef>
                <c:f>Sheet1!$C$17:$H$17</c:f>
                <c:numCache>
                  <c:formatCode>General</c:formatCode>
                  <c:ptCount val="6"/>
                  <c:pt idx="0">
                    <c:v>0.0110378659192495</c:v>
                  </c:pt>
                  <c:pt idx="1">
                    <c:v>0.0370178002977294</c:v>
                  </c:pt>
                  <c:pt idx="2">
                    <c:v>0.0854139032875896</c:v>
                  </c:pt>
                  <c:pt idx="3">
                    <c:v>0.215012461433615</c:v>
                  </c:pt>
                  <c:pt idx="4">
                    <c:v>0.135683914352032</c:v>
                  </c:pt>
                  <c:pt idx="5">
                    <c:v>0.0879500686636541</c:v>
                  </c:pt>
                </c:numCache>
              </c:numRef>
            </c:plus>
            <c:minus>
              <c:numRef>
                <c:f>Sheet1!$C$17:$H$17</c:f>
                <c:numCache>
                  <c:formatCode>General</c:formatCode>
                  <c:ptCount val="6"/>
                  <c:pt idx="0">
                    <c:v>0.0110378659192495</c:v>
                  </c:pt>
                  <c:pt idx="1">
                    <c:v>0.0370178002977294</c:v>
                  </c:pt>
                  <c:pt idx="2">
                    <c:v>0.0854139032875896</c:v>
                  </c:pt>
                  <c:pt idx="3">
                    <c:v>0.215012461433615</c:v>
                  </c:pt>
                  <c:pt idx="4">
                    <c:v>0.135683914352032</c:v>
                  </c:pt>
                  <c:pt idx="5">
                    <c:v>0.0879500686636541</c:v>
                  </c:pt>
                </c:numCache>
              </c:numRef>
            </c:minus>
          </c:errBars>
          <c:cat>
            <c:multiLvlStrRef>
              <c:f>Sheet1!$C$5:$H$6</c:f>
              <c:multiLvlStrCache>
                <c:ptCount val="6"/>
                <c:lvl>
                  <c:pt idx="0">
                    <c:v>Top 1</c:v>
                  </c:pt>
                  <c:pt idx="1">
                    <c:v>Top 2</c:v>
                  </c:pt>
                  <c:pt idx="2">
                    <c:v>Top 1</c:v>
                  </c:pt>
                  <c:pt idx="3">
                    <c:v>Top 2</c:v>
                  </c:pt>
                  <c:pt idx="4">
                    <c:v>Top 1</c:v>
                  </c:pt>
                  <c:pt idx="5">
                    <c:v>Top 2</c:v>
                  </c:pt>
                </c:lvl>
                <c:lvl>
                  <c:pt idx="0">
                    <c:v>Augsburg</c:v>
                  </c:pt>
                  <c:pt idx="2">
                    <c:v>UCSD</c:v>
                  </c:pt>
                  <c:pt idx="4">
                    <c:v>GHC WiFi</c:v>
                  </c:pt>
                </c:lvl>
              </c:multiLvlStrCache>
            </c:multiLvlStrRef>
          </c:cat>
          <c:val>
            <c:numRef>
              <c:f>Sheet1!$C$8:$H$8</c:f>
              <c:numCache>
                <c:formatCode>0.00%</c:formatCode>
                <c:ptCount val="6"/>
                <c:pt idx="0">
                  <c:v>0.478163497820109</c:v>
                </c:pt>
                <c:pt idx="1">
                  <c:v>0.299202963275492</c:v>
                </c:pt>
                <c:pt idx="2">
                  <c:v>0.785522360465116</c:v>
                </c:pt>
                <c:pt idx="3">
                  <c:v>0.102750272727272</c:v>
                </c:pt>
                <c:pt idx="4">
                  <c:v>0.562049425</c:v>
                </c:pt>
                <c:pt idx="5">
                  <c:v>0.1757725</c:v>
                </c:pt>
              </c:numCache>
            </c:numRef>
          </c:val>
        </c:ser>
        <c:dLbls>
          <c:showLegendKey val="0"/>
          <c:showVal val="0"/>
          <c:showCatName val="0"/>
          <c:showSerName val="0"/>
          <c:showPercent val="0"/>
          <c:showBubbleSize val="0"/>
        </c:dLbls>
        <c:gapWidth val="150"/>
        <c:axId val="-2127795048"/>
        <c:axId val="-2127927192"/>
      </c:barChart>
      <c:catAx>
        <c:axId val="-2127795048"/>
        <c:scaling>
          <c:orientation val="minMax"/>
        </c:scaling>
        <c:delete val="0"/>
        <c:axPos val="b"/>
        <c:majorTickMark val="out"/>
        <c:minorTickMark val="none"/>
        <c:tickLblPos val="nextTo"/>
        <c:crossAx val="-2127927192"/>
        <c:crosses val="autoZero"/>
        <c:auto val="1"/>
        <c:lblAlgn val="ctr"/>
        <c:lblOffset val="100"/>
        <c:noMultiLvlLbl val="0"/>
      </c:catAx>
      <c:valAx>
        <c:axId val="-2127927192"/>
        <c:scaling>
          <c:orientation val="minMax"/>
        </c:scaling>
        <c:delete val="0"/>
        <c:axPos val="l"/>
        <c:majorGridlines/>
        <c:title>
          <c:tx>
            <c:rich>
              <a:bodyPr rot="-5400000" vert="horz"/>
              <a:lstStyle/>
              <a:p>
                <a:pPr>
                  <a:defRPr/>
                </a:pPr>
                <a:r>
                  <a:rPr lang="en-US"/>
                  <a:t>Average Percentage of Total Data Set</a:t>
                </a:r>
              </a:p>
            </c:rich>
          </c:tx>
          <c:layout/>
          <c:overlay val="0"/>
        </c:title>
        <c:numFmt formatCode="0.00%" sourceLinked="1"/>
        <c:majorTickMark val="out"/>
        <c:minorTickMark val="none"/>
        <c:tickLblPos val="nextTo"/>
        <c:crossAx val="-2127795048"/>
        <c:crosses val="autoZero"/>
        <c:crossBetween val="between"/>
      </c:valAx>
    </c:plotArea>
    <c:legend>
      <c:legendPos val="t"/>
      <c:layout/>
      <c:overlay val="0"/>
    </c:legend>
    <c:plotVisOnly val="1"/>
    <c:dispBlanksAs val="gap"/>
    <c:showDLblsOverMax val="0"/>
  </c:chart>
  <c:txPr>
    <a:bodyPr/>
    <a:lstStyle/>
    <a:p>
      <a:pPr>
        <a:defRPr sz="12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Number of Days by User ID</a:t>
            </a:r>
          </a:p>
        </c:rich>
      </c:tx>
      <c:layout/>
      <c:overlay val="0"/>
    </c:title>
    <c:autoTitleDeleted val="0"/>
    <c:plotArea>
      <c:layout/>
      <c:barChart>
        <c:barDir val="col"/>
        <c:grouping val="clustered"/>
        <c:varyColors val="0"/>
        <c:ser>
          <c:idx val="0"/>
          <c:order val="0"/>
          <c:tx>
            <c:strRef>
              <c:f>Sheet2!$C$3</c:f>
              <c:strCache>
                <c:ptCount val="1"/>
                <c:pt idx="0">
                  <c:v>Number of Days</c:v>
                </c:pt>
              </c:strCache>
            </c:strRef>
          </c:tx>
          <c:invertIfNegative val="0"/>
          <c:cat>
            <c:numRef>
              <c:f>Sheet2!$B$4:$B$278</c:f>
              <c:numCache>
                <c:formatCode>General</c:formatCode>
                <c:ptCount val="275"/>
                <c:pt idx="0">
                  <c:v>51.0</c:v>
                </c:pt>
                <c:pt idx="1">
                  <c:v>201.0</c:v>
                </c:pt>
                <c:pt idx="2">
                  <c:v>246.0</c:v>
                </c:pt>
                <c:pt idx="3">
                  <c:v>275.0</c:v>
                </c:pt>
                <c:pt idx="4">
                  <c:v>224.0</c:v>
                </c:pt>
                <c:pt idx="5">
                  <c:v>162.0</c:v>
                </c:pt>
                <c:pt idx="6">
                  <c:v>114.0</c:v>
                </c:pt>
                <c:pt idx="7">
                  <c:v>219.0</c:v>
                </c:pt>
                <c:pt idx="8">
                  <c:v>254.0</c:v>
                </c:pt>
                <c:pt idx="9">
                  <c:v>113.0</c:v>
                </c:pt>
                <c:pt idx="10">
                  <c:v>159.0</c:v>
                </c:pt>
                <c:pt idx="11">
                  <c:v>237.0</c:v>
                </c:pt>
                <c:pt idx="12">
                  <c:v>189.0</c:v>
                </c:pt>
                <c:pt idx="13">
                  <c:v>175.0</c:v>
                </c:pt>
                <c:pt idx="14">
                  <c:v>130.0</c:v>
                </c:pt>
                <c:pt idx="15">
                  <c:v>242.0</c:v>
                </c:pt>
                <c:pt idx="16">
                  <c:v>27.0</c:v>
                </c:pt>
                <c:pt idx="17">
                  <c:v>53.0</c:v>
                </c:pt>
                <c:pt idx="18">
                  <c:v>148.0</c:v>
                </c:pt>
                <c:pt idx="19">
                  <c:v>168.0</c:v>
                </c:pt>
                <c:pt idx="20">
                  <c:v>11.0</c:v>
                </c:pt>
                <c:pt idx="21">
                  <c:v>250.0</c:v>
                </c:pt>
                <c:pt idx="22">
                  <c:v>229.0</c:v>
                </c:pt>
                <c:pt idx="23">
                  <c:v>143.0</c:v>
                </c:pt>
                <c:pt idx="24">
                  <c:v>147.0</c:v>
                </c:pt>
                <c:pt idx="25">
                  <c:v>230.0</c:v>
                </c:pt>
                <c:pt idx="26">
                  <c:v>97.0</c:v>
                </c:pt>
                <c:pt idx="27">
                  <c:v>206.0</c:v>
                </c:pt>
                <c:pt idx="28">
                  <c:v>178.0</c:v>
                </c:pt>
                <c:pt idx="29">
                  <c:v>259.0</c:v>
                </c:pt>
                <c:pt idx="30">
                  <c:v>266.0</c:v>
                </c:pt>
                <c:pt idx="31">
                  <c:v>192.0</c:v>
                </c:pt>
                <c:pt idx="32">
                  <c:v>169.0</c:v>
                </c:pt>
                <c:pt idx="33">
                  <c:v>137.0</c:v>
                </c:pt>
                <c:pt idx="34">
                  <c:v>74.0</c:v>
                </c:pt>
                <c:pt idx="35">
                  <c:v>165.0</c:v>
                </c:pt>
                <c:pt idx="36">
                  <c:v>25.0</c:v>
                </c:pt>
                <c:pt idx="37">
                  <c:v>226.0</c:v>
                </c:pt>
                <c:pt idx="38">
                  <c:v>15.0</c:v>
                </c:pt>
                <c:pt idx="39">
                  <c:v>72.0</c:v>
                </c:pt>
                <c:pt idx="40">
                  <c:v>76.0</c:v>
                </c:pt>
                <c:pt idx="41">
                  <c:v>139.0</c:v>
                </c:pt>
                <c:pt idx="42">
                  <c:v>155.0</c:v>
                </c:pt>
                <c:pt idx="43">
                  <c:v>199.0</c:v>
                </c:pt>
                <c:pt idx="44">
                  <c:v>87.0</c:v>
                </c:pt>
                <c:pt idx="45">
                  <c:v>245.0</c:v>
                </c:pt>
                <c:pt idx="46">
                  <c:v>37.0</c:v>
                </c:pt>
                <c:pt idx="47">
                  <c:v>71.0</c:v>
                </c:pt>
                <c:pt idx="48">
                  <c:v>95.0</c:v>
                </c:pt>
                <c:pt idx="49">
                  <c:v>88.0</c:v>
                </c:pt>
                <c:pt idx="50">
                  <c:v>86.0</c:v>
                </c:pt>
                <c:pt idx="51">
                  <c:v>102.0</c:v>
                </c:pt>
                <c:pt idx="52">
                  <c:v>104.0</c:v>
                </c:pt>
                <c:pt idx="53">
                  <c:v>196.0</c:v>
                </c:pt>
                <c:pt idx="54">
                  <c:v>188.0</c:v>
                </c:pt>
                <c:pt idx="55">
                  <c:v>153.0</c:v>
                </c:pt>
                <c:pt idx="56">
                  <c:v>20.0</c:v>
                </c:pt>
                <c:pt idx="57">
                  <c:v>4.0</c:v>
                </c:pt>
                <c:pt idx="58">
                  <c:v>161.0</c:v>
                </c:pt>
                <c:pt idx="59">
                  <c:v>216.0</c:v>
                </c:pt>
                <c:pt idx="60">
                  <c:v>150.0</c:v>
                </c:pt>
                <c:pt idx="61">
                  <c:v>239.0</c:v>
                </c:pt>
                <c:pt idx="62">
                  <c:v>200.0</c:v>
                </c:pt>
                <c:pt idx="63">
                  <c:v>260.0</c:v>
                </c:pt>
                <c:pt idx="64">
                  <c:v>105.0</c:v>
                </c:pt>
                <c:pt idx="65">
                  <c:v>251.0</c:v>
                </c:pt>
                <c:pt idx="66">
                  <c:v>160.0</c:v>
                </c:pt>
                <c:pt idx="67">
                  <c:v>36.0</c:v>
                </c:pt>
                <c:pt idx="68">
                  <c:v>96.0</c:v>
                </c:pt>
                <c:pt idx="69">
                  <c:v>213.0</c:v>
                </c:pt>
                <c:pt idx="70">
                  <c:v>223.0</c:v>
                </c:pt>
                <c:pt idx="71">
                  <c:v>215.0</c:v>
                </c:pt>
                <c:pt idx="72">
                  <c:v>241.0</c:v>
                </c:pt>
                <c:pt idx="73">
                  <c:v>228.0</c:v>
                </c:pt>
                <c:pt idx="74">
                  <c:v>146.0</c:v>
                </c:pt>
                <c:pt idx="75">
                  <c:v>267.0</c:v>
                </c:pt>
                <c:pt idx="76">
                  <c:v>262.0</c:v>
                </c:pt>
                <c:pt idx="77">
                  <c:v>79.0</c:v>
                </c:pt>
                <c:pt idx="78">
                  <c:v>222.0</c:v>
                </c:pt>
                <c:pt idx="79">
                  <c:v>117.0</c:v>
                </c:pt>
                <c:pt idx="80">
                  <c:v>140.0</c:v>
                </c:pt>
                <c:pt idx="81">
                  <c:v>125.0</c:v>
                </c:pt>
                <c:pt idx="82">
                  <c:v>100.0</c:v>
                </c:pt>
                <c:pt idx="83">
                  <c:v>180.0</c:v>
                </c:pt>
                <c:pt idx="84">
                  <c:v>170.0</c:v>
                </c:pt>
                <c:pt idx="85">
                  <c:v>133.0</c:v>
                </c:pt>
                <c:pt idx="86">
                  <c:v>182.0</c:v>
                </c:pt>
                <c:pt idx="87">
                  <c:v>191.0</c:v>
                </c:pt>
                <c:pt idx="88">
                  <c:v>122.0</c:v>
                </c:pt>
                <c:pt idx="89">
                  <c:v>154.0</c:v>
                </c:pt>
                <c:pt idx="90">
                  <c:v>45.0</c:v>
                </c:pt>
                <c:pt idx="91">
                  <c:v>198.0</c:v>
                </c:pt>
                <c:pt idx="92">
                  <c:v>210.0</c:v>
                </c:pt>
                <c:pt idx="93">
                  <c:v>205.0</c:v>
                </c:pt>
                <c:pt idx="94">
                  <c:v>167.0</c:v>
                </c:pt>
                <c:pt idx="95">
                  <c:v>217.0</c:v>
                </c:pt>
                <c:pt idx="96">
                  <c:v>67.0</c:v>
                </c:pt>
                <c:pt idx="97">
                  <c:v>268.0</c:v>
                </c:pt>
                <c:pt idx="98">
                  <c:v>274.0</c:v>
                </c:pt>
                <c:pt idx="99">
                  <c:v>90.0</c:v>
                </c:pt>
                <c:pt idx="100">
                  <c:v>89.0</c:v>
                </c:pt>
                <c:pt idx="101">
                  <c:v>46.0</c:v>
                </c:pt>
                <c:pt idx="102">
                  <c:v>58.0</c:v>
                </c:pt>
                <c:pt idx="103">
                  <c:v>261.0</c:v>
                </c:pt>
                <c:pt idx="104">
                  <c:v>273.0</c:v>
                </c:pt>
                <c:pt idx="105">
                  <c:v>184.0</c:v>
                </c:pt>
                <c:pt idx="106">
                  <c:v>221.0</c:v>
                </c:pt>
                <c:pt idx="107">
                  <c:v>31.0</c:v>
                </c:pt>
                <c:pt idx="108">
                  <c:v>98.0</c:v>
                </c:pt>
                <c:pt idx="109">
                  <c:v>111.0</c:v>
                </c:pt>
                <c:pt idx="110">
                  <c:v>243.0</c:v>
                </c:pt>
                <c:pt idx="111">
                  <c:v>120.0</c:v>
                </c:pt>
                <c:pt idx="112">
                  <c:v>5.0</c:v>
                </c:pt>
                <c:pt idx="113">
                  <c:v>145.0</c:v>
                </c:pt>
                <c:pt idx="114">
                  <c:v>174.0</c:v>
                </c:pt>
                <c:pt idx="115">
                  <c:v>50.0</c:v>
                </c:pt>
                <c:pt idx="116">
                  <c:v>52.0</c:v>
                </c:pt>
                <c:pt idx="117">
                  <c:v>26.0</c:v>
                </c:pt>
                <c:pt idx="118">
                  <c:v>83.0</c:v>
                </c:pt>
                <c:pt idx="119">
                  <c:v>14.0</c:v>
                </c:pt>
                <c:pt idx="120">
                  <c:v>60.0</c:v>
                </c:pt>
                <c:pt idx="121">
                  <c:v>23.0</c:v>
                </c:pt>
                <c:pt idx="122">
                  <c:v>56.0</c:v>
                </c:pt>
                <c:pt idx="123">
                  <c:v>214.0</c:v>
                </c:pt>
                <c:pt idx="124">
                  <c:v>183.0</c:v>
                </c:pt>
                <c:pt idx="125">
                  <c:v>93.0</c:v>
                </c:pt>
                <c:pt idx="126">
                  <c:v>7.0</c:v>
                </c:pt>
                <c:pt idx="127">
                  <c:v>75.0</c:v>
                </c:pt>
                <c:pt idx="128">
                  <c:v>69.0</c:v>
                </c:pt>
                <c:pt idx="129">
                  <c:v>136.0</c:v>
                </c:pt>
                <c:pt idx="130">
                  <c:v>244.0</c:v>
                </c:pt>
                <c:pt idx="131">
                  <c:v>203.0</c:v>
                </c:pt>
                <c:pt idx="132">
                  <c:v>247.0</c:v>
                </c:pt>
                <c:pt idx="133">
                  <c:v>54.0</c:v>
                </c:pt>
                <c:pt idx="134">
                  <c:v>131.0</c:v>
                </c:pt>
                <c:pt idx="135">
                  <c:v>252.0</c:v>
                </c:pt>
                <c:pt idx="136">
                  <c:v>126.0</c:v>
                </c:pt>
                <c:pt idx="137">
                  <c:v>179.0</c:v>
                </c:pt>
                <c:pt idx="138">
                  <c:v>44.0</c:v>
                </c:pt>
                <c:pt idx="139">
                  <c:v>63.0</c:v>
                </c:pt>
                <c:pt idx="140">
                  <c:v>38.0</c:v>
                </c:pt>
                <c:pt idx="141">
                  <c:v>185.0</c:v>
                </c:pt>
                <c:pt idx="142">
                  <c:v>132.0</c:v>
                </c:pt>
                <c:pt idx="143">
                  <c:v>141.0</c:v>
                </c:pt>
                <c:pt idx="144">
                  <c:v>73.0</c:v>
                </c:pt>
                <c:pt idx="145">
                  <c:v>107.0</c:v>
                </c:pt>
                <c:pt idx="146">
                  <c:v>118.0</c:v>
                </c:pt>
                <c:pt idx="147">
                  <c:v>257.0</c:v>
                </c:pt>
                <c:pt idx="148">
                  <c:v>177.0</c:v>
                </c:pt>
                <c:pt idx="149">
                  <c:v>197.0</c:v>
                </c:pt>
                <c:pt idx="150">
                  <c:v>176.0</c:v>
                </c:pt>
                <c:pt idx="151">
                  <c:v>110.0</c:v>
                </c:pt>
                <c:pt idx="152">
                  <c:v>119.0</c:v>
                </c:pt>
                <c:pt idx="153">
                  <c:v>265.0</c:v>
                </c:pt>
                <c:pt idx="154">
                  <c:v>258.0</c:v>
                </c:pt>
                <c:pt idx="155">
                  <c:v>70.0</c:v>
                </c:pt>
                <c:pt idx="156">
                  <c:v>22.0</c:v>
                </c:pt>
                <c:pt idx="157">
                  <c:v>109.0</c:v>
                </c:pt>
                <c:pt idx="158">
                  <c:v>82.0</c:v>
                </c:pt>
                <c:pt idx="159">
                  <c:v>85.0</c:v>
                </c:pt>
                <c:pt idx="160">
                  <c:v>231.0</c:v>
                </c:pt>
                <c:pt idx="161">
                  <c:v>234.0</c:v>
                </c:pt>
                <c:pt idx="162">
                  <c:v>115.0</c:v>
                </c:pt>
                <c:pt idx="163">
                  <c:v>91.0</c:v>
                </c:pt>
                <c:pt idx="164">
                  <c:v>81.0</c:v>
                </c:pt>
                <c:pt idx="165">
                  <c:v>17.0</c:v>
                </c:pt>
                <c:pt idx="166">
                  <c:v>116.0</c:v>
                </c:pt>
                <c:pt idx="167">
                  <c:v>240.0</c:v>
                </c:pt>
                <c:pt idx="168">
                  <c:v>49.0</c:v>
                </c:pt>
                <c:pt idx="169">
                  <c:v>152.0</c:v>
                </c:pt>
                <c:pt idx="170">
                  <c:v>123.0</c:v>
                </c:pt>
                <c:pt idx="171">
                  <c:v>80.0</c:v>
                </c:pt>
                <c:pt idx="172">
                  <c:v>21.0</c:v>
                </c:pt>
                <c:pt idx="173">
                  <c:v>157.0</c:v>
                </c:pt>
                <c:pt idx="174">
                  <c:v>187.0</c:v>
                </c:pt>
                <c:pt idx="175">
                  <c:v>209.0</c:v>
                </c:pt>
                <c:pt idx="176">
                  <c:v>204.0</c:v>
                </c:pt>
                <c:pt idx="177">
                  <c:v>138.0</c:v>
                </c:pt>
                <c:pt idx="178">
                  <c:v>121.0</c:v>
                </c:pt>
                <c:pt idx="179">
                  <c:v>194.0</c:v>
                </c:pt>
                <c:pt idx="180">
                  <c:v>269.0</c:v>
                </c:pt>
                <c:pt idx="181">
                  <c:v>256.0</c:v>
                </c:pt>
                <c:pt idx="182">
                  <c:v>35.0</c:v>
                </c:pt>
                <c:pt idx="183">
                  <c:v>106.0</c:v>
                </c:pt>
                <c:pt idx="184">
                  <c:v>248.0</c:v>
                </c:pt>
                <c:pt idx="185">
                  <c:v>227.0</c:v>
                </c:pt>
                <c:pt idx="186">
                  <c:v>84.0</c:v>
                </c:pt>
                <c:pt idx="187">
                  <c:v>218.0</c:v>
                </c:pt>
                <c:pt idx="188">
                  <c:v>235.0</c:v>
                </c:pt>
                <c:pt idx="189">
                  <c:v>64.0</c:v>
                </c:pt>
                <c:pt idx="190">
                  <c:v>48.0</c:v>
                </c:pt>
                <c:pt idx="191">
                  <c:v>99.0</c:v>
                </c:pt>
                <c:pt idx="192">
                  <c:v>18.0</c:v>
                </c:pt>
                <c:pt idx="193">
                  <c:v>142.0</c:v>
                </c:pt>
                <c:pt idx="194">
                  <c:v>253.0</c:v>
                </c:pt>
                <c:pt idx="195">
                  <c:v>135.0</c:v>
                </c:pt>
                <c:pt idx="196">
                  <c:v>202.0</c:v>
                </c:pt>
                <c:pt idx="197">
                  <c:v>264.0</c:v>
                </c:pt>
                <c:pt idx="198">
                  <c:v>34.0</c:v>
                </c:pt>
                <c:pt idx="199">
                  <c:v>28.0</c:v>
                </c:pt>
                <c:pt idx="200">
                  <c:v>33.0</c:v>
                </c:pt>
                <c:pt idx="201">
                  <c:v>68.0</c:v>
                </c:pt>
                <c:pt idx="202">
                  <c:v>207.0</c:v>
                </c:pt>
                <c:pt idx="203">
                  <c:v>19.0</c:v>
                </c:pt>
                <c:pt idx="204">
                  <c:v>220.0</c:v>
                </c:pt>
                <c:pt idx="205">
                  <c:v>236.0</c:v>
                </c:pt>
                <c:pt idx="206">
                  <c:v>29.0</c:v>
                </c:pt>
                <c:pt idx="207">
                  <c:v>172.0</c:v>
                </c:pt>
                <c:pt idx="208">
                  <c:v>112.0</c:v>
                </c:pt>
                <c:pt idx="209">
                  <c:v>10.0</c:v>
                </c:pt>
                <c:pt idx="210">
                  <c:v>164.0</c:v>
                </c:pt>
                <c:pt idx="211">
                  <c:v>2.0</c:v>
                </c:pt>
                <c:pt idx="212">
                  <c:v>12.0</c:v>
                </c:pt>
                <c:pt idx="213">
                  <c:v>158.0</c:v>
                </c:pt>
                <c:pt idx="214">
                  <c:v>1.0</c:v>
                </c:pt>
                <c:pt idx="215">
                  <c:v>233.0</c:v>
                </c:pt>
                <c:pt idx="216">
                  <c:v>59.0</c:v>
                </c:pt>
                <c:pt idx="217">
                  <c:v>41.0</c:v>
                </c:pt>
                <c:pt idx="218">
                  <c:v>211.0</c:v>
                </c:pt>
                <c:pt idx="219">
                  <c:v>255.0</c:v>
                </c:pt>
                <c:pt idx="220">
                  <c:v>156.0</c:v>
                </c:pt>
                <c:pt idx="221">
                  <c:v>40.0</c:v>
                </c:pt>
                <c:pt idx="222">
                  <c:v>173.0</c:v>
                </c:pt>
                <c:pt idx="223">
                  <c:v>186.0</c:v>
                </c:pt>
                <c:pt idx="224">
                  <c:v>127.0</c:v>
                </c:pt>
                <c:pt idx="225">
                  <c:v>8.0</c:v>
                </c:pt>
                <c:pt idx="226">
                  <c:v>208.0</c:v>
                </c:pt>
                <c:pt idx="227">
                  <c:v>57.0</c:v>
                </c:pt>
                <c:pt idx="228">
                  <c:v>6.0</c:v>
                </c:pt>
                <c:pt idx="229">
                  <c:v>55.0</c:v>
                </c:pt>
                <c:pt idx="230">
                  <c:v>195.0</c:v>
                </c:pt>
                <c:pt idx="231">
                  <c:v>263.0</c:v>
                </c:pt>
                <c:pt idx="232">
                  <c:v>92.0</c:v>
                </c:pt>
                <c:pt idx="233">
                  <c:v>144.0</c:v>
                </c:pt>
                <c:pt idx="234">
                  <c:v>78.0</c:v>
                </c:pt>
                <c:pt idx="235">
                  <c:v>9.0</c:v>
                </c:pt>
                <c:pt idx="236">
                  <c:v>42.0</c:v>
                </c:pt>
                <c:pt idx="237">
                  <c:v>24.0</c:v>
                </c:pt>
                <c:pt idx="238">
                  <c:v>124.0</c:v>
                </c:pt>
                <c:pt idx="239">
                  <c:v>128.0</c:v>
                </c:pt>
                <c:pt idx="240">
                  <c:v>149.0</c:v>
                </c:pt>
                <c:pt idx="241">
                  <c:v>272.0</c:v>
                </c:pt>
                <c:pt idx="242">
                  <c:v>151.0</c:v>
                </c:pt>
                <c:pt idx="243">
                  <c:v>232.0</c:v>
                </c:pt>
                <c:pt idx="244">
                  <c:v>32.0</c:v>
                </c:pt>
                <c:pt idx="245">
                  <c:v>103.0</c:v>
                </c:pt>
                <c:pt idx="246">
                  <c:v>94.0</c:v>
                </c:pt>
                <c:pt idx="247">
                  <c:v>271.0</c:v>
                </c:pt>
                <c:pt idx="248">
                  <c:v>225.0</c:v>
                </c:pt>
                <c:pt idx="249">
                  <c:v>66.0</c:v>
                </c:pt>
                <c:pt idx="250">
                  <c:v>61.0</c:v>
                </c:pt>
                <c:pt idx="251">
                  <c:v>101.0</c:v>
                </c:pt>
                <c:pt idx="252">
                  <c:v>3.0</c:v>
                </c:pt>
                <c:pt idx="253">
                  <c:v>171.0</c:v>
                </c:pt>
                <c:pt idx="254">
                  <c:v>190.0</c:v>
                </c:pt>
                <c:pt idx="255">
                  <c:v>238.0</c:v>
                </c:pt>
                <c:pt idx="256">
                  <c:v>43.0</c:v>
                </c:pt>
                <c:pt idx="257">
                  <c:v>39.0</c:v>
                </c:pt>
                <c:pt idx="258">
                  <c:v>65.0</c:v>
                </c:pt>
                <c:pt idx="259">
                  <c:v>129.0</c:v>
                </c:pt>
                <c:pt idx="260">
                  <c:v>249.0</c:v>
                </c:pt>
                <c:pt idx="261">
                  <c:v>193.0</c:v>
                </c:pt>
                <c:pt idx="262">
                  <c:v>13.0</c:v>
                </c:pt>
                <c:pt idx="263">
                  <c:v>108.0</c:v>
                </c:pt>
                <c:pt idx="264">
                  <c:v>134.0</c:v>
                </c:pt>
                <c:pt idx="265">
                  <c:v>16.0</c:v>
                </c:pt>
                <c:pt idx="266">
                  <c:v>47.0</c:v>
                </c:pt>
                <c:pt idx="267">
                  <c:v>62.0</c:v>
                </c:pt>
                <c:pt idx="268">
                  <c:v>212.0</c:v>
                </c:pt>
                <c:pt idx="269">
                  <c:v>270.0</c:v>
                </c:pt>
                <c:pt idx="270">
                  <c:v>163.0</c:v>
                </c:pt>
                <c:pt idx="271">
                  <c:v>30.0</c:v>
                </c:pt>
                <c:pt idx="272">
                  <c:v>166.0</c:v>
                </c:pt>
                <c:pt idx="273">
                  <c:v>77.0</c:v>
                </c:pt>
                <c:pt idx="274">
                  <c:v>181.0</c:v>
                </c:pt>
              </c:numCache>
            </c:numRef>
          </c:cat>
          <c:val>
            <c:numRef>
              <c:f>Sheet2!$C$4:$C$278</c:f>
              <c:numCache>
                <c:formatCode>General</c:formatCode>
                <c:ptCount val="275"/>
                <c:pt idx="0">
                  <c:v>1.0</c:v>
                </c:pt>
                <c:pt idx="1">
                  <c:v>1.0</c:v>
                </c:pt>
                <c:pt idx="2">
                  <c:v>1.0</c:v>
                </c:pt>
                <c:pt idx="3">
                  <c:v>1.0</c:v>
                </c:pt>
                <c:pt idx="4">
                  <c:v>1.0</c:v>
                </c:pt>
                <c:pt idx="5">
                  <c:v>1.0</c:v>
                </c:pt>
                <c:pt idx="6">
                  <c:v>1.0</c:v>
                </c:pt>
                <c:pt idx="7">
                  <c:v>1.0</c:v>
                </c:pt>
                <c:pt idx="8">
                  <c:v>1.0</c:v>
                </c:pt>
                <c:pt idx="9">
                  <c:v>1.0</c:v>
                </c:pt>
                <c:pt idx="10">
                  <c:v>1.0</c:v>
                </c:pt>
                <c:pt idx="11">
                  <c:v>1.0</c:v>
                </c:pt>
                <c:pt idx="12">
                  <c:v>1.0</c:v>
                </c:pt>
                <c:pt idx="13">
                  <c:v>1.0</c:v>
                </c:pt>
                <c:pt idx="14">
                  <c:v>1.0</c:v>
                </c:pt>
                <c:pt idx="15">
                  <c:v>1.0</c:v>
                </c:pt>
                <c:pt idx="16">
                  <c:v>1.0</c:v>
                </c:pt>
                <c:pt idx="17">
                  <c:v>1.0</c:v>
                </c:pt>
                <c:pt idx="18">
                  <c:v>1.0</c:v>
                </c:pt>
                <c:pt idx="19">
                  <c:v>1.0</c:v>
                </c:pt>
                <c:pt idx="20">
                  <c:v>1.0</c:v>
                </c:pt>
                <c:pt idx="21">
                  <c:v>2.0</c:v>
                </c:pt>
                <c:pt idx="22">
                  <c:v>2.0</c:v>
                </c:pt>
                <c:pt idx="23">
                  <c:v>2.0</c:v>
                </c:pt>
                <c:pt idx="24">
                  <c:v>2.0</c:v>
                </c:pt>
                <c:pt idx="25">
                  <c:v>2.0</c:v>
                </c:pt>
                <c:pt idx="26">
                  <c:v>2.0</c:v>
                </c:pt>
                <c:pt idx="27">
                  <c:v>2.0</c:v>
                </c:pt>
                <c:pt idx="28">
                  <c:v>2.0</c:v>
                </c:pt>
                <c:pt idx="29">
                  <c:v>2.0</c:v>
                </c:pt>
                <c:pt idx="30">
                  <c:v>3.0</c:v>
                </c:pt>
                <c:pt idx="31">
                  <c:v>3.0</c:v>
                </c:pt>
                <c:pt idx="32">
                  <c:v>3.0</c:v>
                </c:pt>
                <c:pt idx="33">
                  <c:v>3.0</c:v>
                </c:pt>
                <c:pt idx="34">
                  <c:v>3.0</c:v>
                </c:pt>
                <c:pt idx="35">
                  <c:v>3.0</c:v>
                </c:pt>
                <c:pt idx="36">
                  <c:v>3.0</c:v>
                </c:pt>
                <c:pt idx="37">
                  <c:v>3.0</c:v>
                </c:pt>
                <c:pt idx="38">
                  <c:v>3.0</c:v>
                </c:pt>
                <c:pt idx="39">
                  <c:v>3.0</c:v>
                </c:pt>
                <c:pt idx="40">
                  <c:v>4.0</c:v>
                </c:pt>
                <c:pt idx="41">
                  <c:v>4.0</c:v>
                </c:pt>
                <c:pt idx="42">
                  <c:v>4.0</c:v>
                </c:pt>
                <c:pt idx="43">
                  <c:v>4.0</c:v>
                </c:pt>
                <c:pt idx="44">
                  <c:v>4.0</c:v>
                </c:pt>
                <c:pt idx="45">
                  <c:v>4.0</c:v>
                </c:pt>
                <c:pt idx="46">
                  <c:v>5.0</c:v>
                </c:pt>
                <c:pt idx="47">
                  <c:v>5.0</c:v>
                </c:pt>
                <c:pt idx="48">
                  <c:v>5.0</c:v>
                </c:pt>
                <c:pt idx="49">
                  <c:v>5.0</c:v>
                </c:pt>
                <c:pt idx="50">
                  <c:v>5.0</c:v>
                </c:pt>
                <c:pt idx="51">
                  <c:v>5.0</c:v>
                </c:pt>
                <c:pt idx="52">
                  <c:v>5.0</c:v>
                </c:pt>
                <c:pt idx="53">
                  <c:v>5.0</c:v>
                </c:pt>
                <c:pt idx="54">
                  <c:v>5.0</c:v>
                </c:pt>
                <c:pt idx="55">
                  <c:v>5.0</c:v>
                </c:pt>
                <c:pt idx="56">
                  <c:v>5.0</c:v>
                </c:pt>
                <c:pt idx="57">
                  <c:v>5.0</c:v>
                </c:pt>
                <c:pt idx="58">
                  <c:v>5.0</c:v>
                </c:pt>
                <c:pt idx="59">
                  <c:v>5.0</c:v>
                </c:pt>
                <c:pt idx="60">
                  <c:v>6.0</c:v>
                </c:pt>
                <c:pt idx="61">
                  <c:v>6.0</c:v>
                </c:pt>
                <c:pt idx="62">
                  <c:v>6.0</c:v>
                </c:pt>
                <c:pt idx="63">
                  <c:v>6.0</c:v>
                </c:pt>
                <c:pt idx="64">
                  <c:v>7.0</c:v>
                </c:pt>
                <c:pt idx="65">
                  <c:v>7.0</c:v>
                </c:pt>
                <c:pt idx="66">
                  <c:v>7.0</c:v>
                </c:pt>
                <c:pt idx="67">
                  <c:v>7.0</c:v>
                </c:pt>
                <c:pt idx="68">
                  <c:v>7.0</c:v>
                </c:pt>
                <c:pt idx="69">
                  <c:v>7.0</c:v>
                </c:pt>
                <c:pt idx="70">
                  <c:v>7.0</c:v>
                </c:pt>
                <c:pt idx="71">
                  <c:v>7.0</c:v>
                </c:pt>
                <c:pt idx="72">
                  <c:v>7.0</c:v>
                </c:pt>
                <c:pt idx="73">
                  <c:v>7.0</c:v>
                </c:pt>
                <c:pt idx="74">
                  <c:v>7.0</c:v>
                </c:pt>
                <c:pt idx="75">
                  <c:v>8.0</c:v>
                </c:pt>
                <c:pt idx="76">
                  <c:v>8.0</c:v>
                </c:pt>
                <c:pt idx="77">
                  <c:v>8.0</c:v>
                </c:pt>
                <c:pt idx="78">
                  <c:v>8.0</c:v>
                </c:pt>
                <c:pt idx="79">
                  <c:v>8.0</c:v>
                </c:pt>
                <c:pt idx="80">
                  <c:v>8.0</c:v>
                </c:pt>
                <c:pt idx="81">
                  <c:v>9.0</c:v>
                </c:pt>
                <c:pt idx="82">
                  <c:v>9.0</c:v>
                </c:pt>
                <c:pt idx="83">
                  <c:v>9.0</c:v>
                </c:pt>
                <c:pt idx="84">
                  <c:v>9.0</c:v>
                </c:pt>
                <c:pt idx="85">
                  <c:v>9.0</c:v>
                </c:pt>
                <c:pt idx="86">
                  <c:v>9.0</c:v>
                </c:pt>
                <c:pt idx="87">
                  <c:v>9.0</c:v>
                </c:pt>
                <c:pt idx="88">
                  <c:v>10.0</c:v>
                </c:pt>
                <c:pt idx="89">
                  <c:v>10.0</c:v>
                </c:pt>
                <c:pt idx="90">
                  <c:v>10.0</c:v>
                </c:pt>
                <c:pt idx="91">
                  <c:v>11.0</c:v>
                </c:pt>
                <c:pt idx="92">
                  <c:v>11.0</c:v>
                </c:pt>
                <c:pt idx="93">
                  <c:v>11.0</c:v>
                </c:pt>
                <c:pt idx="94">
                  <c:v>11.0</c:v>
                </c:pt>
                <c:pt idx="95">
                  <c:v>11.0</c:v>
                </c:pt>
                <c:pt idx="96">
                  <c:v>11.0</c:v>
                </c:pt>
                <c:pt idx="97">
                  <c:v>11.0</c:v>
                </c:pt>
                <c:pt idx="98">
                  <c:v>11.0</c:v>
                </c:pt>
                <c:pt idx="99">
                  <c:v>11.0</c:v>
                </c:pt>
                <c:pt idx="100">
                  <c:v>11.0</c:v>
                </c:pt>
                <c:pt idx="101">
                  <c:v>11.0</c:v>
                </c:pt>
                <c:pt idx="102">
                  <c:v>12.0</c:v>
                </c:pt>
                <c:pt idx="103">
                  <c:v>12.0</c:v>
                </c:pt>
                <c:pt idx="104">
                  <c:v>13.0</c:v>
                </c:pt>
                <c:pt idx="105">
                  <c:v>13.0</c:v>
                </c:pt>
                <c:pt idx="106">
                  <c:v>13.0</c:v>
                </c:pt>
                <c:pt idx="107">
                  <c:v>14.0</c:v>
                </c:pt>
                <c:pt idx="108">
                  <c:v>14.0</c:v>
                </c:pt>
                <c:pt idx="109">
                  <c:v>14.0</c:v>
                </c:pt>
                <c:pt idx="110">
                  <c:v>16.0</c:v>
                </c:pt>
                <c:pt idx="111">
                  <c:v>16.0</c:v>
                </c:pt>
                <c:pt idx="112">
                  <c:v>16.0</c:v>
                </c:pt>
                <c:pt idx="113">
                  <c:v>16.0</c:v>
                </c:pt>
                <c:pt idx="114">
                  <c:v>16.0</c:v>
                </c:pt>
                <c:pt idx="115">
                  <c:v>16.0</c:v>
                </c:pt>
                <c:pt idx="116">
                  <c:v>16.0</c:v>
                </c:pt>
                <c:pt idx="117">
                  <c:v>16.0</c:v>
                </c:pt>
                <c:pt idx="118">
                  <c:v>17.0</c:v>
                </c:pt>
                <c:pt idx="119">
                  <c:v>17.0</c:v>
                </c:pt>
                <c:pt idx="120">
                  <c:v>18.0</c:v>
                </c:pt>
                <c:pt idx="121">
                  <c:v>18.0</c:v>
                </c:pt>
                <c:pt idx="122">
                  <c:v>18.0</c:v>
                </c:pt>
                <c:pt idx="123">
                  <c:v>18.0</c:v>
                </c:pt>
                <c:pt idx="124">
                  <c:v>18.0</c:v>
                </c:pt>
                <c:pt idx="125">
                  <c:v>18.0</c:v>
                </c:pt>
                <c:pt idx="126">
                  <c:v>18.0</c:v>
                </c:pt>
                <c:pt idx="127">
                  <c:v>18.0</c:v>
                </c:pt>
                <c:pt idx="128">
                  <c:v>19.0</c:v>
                </c:pt>
                <c:pt idx="129">
                  <c:v>19.0</c:v>
                </c:pt>
                <c:pt idx="130">
                  <c:v>19.0</c:v>
                </c:pt>
                <c:pt idx="131">
                  <c:v>20.0</c:v>
                </c:pt>
                <c:pt idx="132">
                  <c:v>20.0</c:v>
                </c:pt>
                <c:pt idx="133">
                  <c:v>20.0</c:v>
                </c:pt>
                <c:pt idx="134">
                  <c:v>20.0</c:v>
                </c:pt>
                <c:pt idx="135">
                  <c:v>21.0</c:v>
                </c:pt>
                <c:pt idx="136">
                  <c:v>21.0</c:v>
                </c:pt>
                <c:pt idx="137">
                  <c:v>21.0</c:v>
                </c:pt>
                <c:pt idx="138">
                  <c:v>21.0</c:v>
                </c:pt>
                <c:pt idx="139">
                  <c:v>22.0</c:v>
                </c:pt>
                <c:pt idx="140">
                  <c:v>22.0</c:v>
                </c:pt>
                <c:pt idx="141">
                  <c:v>22.0</c:v>
                </c:pt>
                <c:pt idx="142">
                  <c:v>22.0</c:v>
                </c:pt>
                <c:pt idx="143">
                  <c:v>22.0</c:v>
                </c:pt>
                <c:pt idx="144">
                  <c:v>22.0</c:v>
                </c:pt>
                <c:pt idx="145">
                  <c:v>22.0</c:v>
                </c:pt>
                <c:pt idx="146">
                  <c:v>22.0</c:v>
                </c:pt>
                <c:pt idx="147">
                  <c:v>23.0</c:v>
                </c:pt>
                <c:pt idx="148">
                  <c:v>23.0</c:v>
                </c:pt>
                <c:pt idx="149">
                  <c:v>23.0</c:v>
                </c:pt>
                <c:pt idx="150">
                  <c:v>24.0</c:v>
                </c:pt>
                <c:pt idx="151">
                  <c:v>24.0</c:v>
                </c:pt>
                <c:pt idx="152">
                  <c:v>24.0</c:v>
                </c:pt>
                <c:pt idx="153">
                  <c:v>25.0</c:v>
                </c:pt>
                <c:pt idx="154">
                  <c:v>25.0</c:v>
                </c:pt>
                <c:pt idx="155">
                  <c:v>26.0</c:v>
                </c:pt>
                <c:pt idx="156">
                  <c:v>26.0</c:v>
                </c:pt>
                <c:pt idx="157">
                  <c:v>26.0</c:v>
                </c:pt>
                <c:pt idx="158">
                  <c:v>26.0</c:v>
                </c:pt>
                <c:pt idx="159">
                  <c:v>26.0</c:v>
                </c:pt>
                <c:pt idx="160">
                  <c:v>26.0</c:v>
                </c:pt>
                <c:pt idx="161">
                  <c:v>26.0</c:v>
                </c:pt>
                <c:pt idx="162">
                  <c:v>26.0</c:v>
                </c:pt>
                <c:pt idx="163">
                  <c:v>27.0</c:v>
                </c:pt>
                <c:pt idx="164">
                  <c:v>27.0</c:v>
                </c:pt>
                <c:pt idx="165">
                  <c:v>27.0</c:v>
                </c:pt>
                <c:pt idx="166">
                  <c:v>27.0</c:v>
                </c:pt>
                <c:pt idx="167">
                  <c:v>27.0</c:v>
                </c:pt>
                <c:pt idx="168">
                  <c:v>27.0</c:v>
                </c:pt>
                <c:pt idx="169">
                  <c:v>27.0</c:v>
                </c:pt>
                <c:pt idx="170">
                  <c:v>28.0</c:v>
                </c:pt>
                <c:pt idx="171">
                  <c:v>28.0</c:v>
                </c:pt>
                <c:pt idx="172">
                  <c:v>29.0</c:v>
                </c:pt>
                <c:pt idx="173">
                  <c:v>29.0</c:v>
                </c:pt>
                <c:pt idx="174">
                  <c:v>30.0</c:v>
                </c:pt>
                <c:pt idx="175">
                  <c:v>31.0</c:v>
                </c:pt>
                <c:pt idx="176">
                  <c:v>31.0</c:v>
                </c:pt>
                <c:pt idx="177">
                  <c:v>31.0</c:v>
                </c:pt>
                <c:pt idx="178">
                  <c:v>31.0</c:v>
                </c:pt>
                <c:pt idx="179">
                  <c:v>32.0</c:v>
                </c:pt>
                <c:pt idx="180">
                  <c:v>32.0</c:v>
                </c:pt>
                <c:pt idx="181">
                  <c:v>32.0</c:v>
                </c:pt>
                <c:pt idx="182">
                  <c:v>33.0</c:v>
                </c:pt>
                <c:pt idx="183">
                  <c:v>33.0</c:v>
                </c:pt>
                <c:pt idx="184">
                  <c:v>34.0</c:v>
                </c:pt>
                <c:pt idx="185">
                  <c:v>34.0</c:v>
                </c:pt>
                <c:pt idx="186">
                  <c:v>35.0</c:v>
                </c:pt>
                <c:pt idx="187">
                  <c:v>35.0</c:v>
                </c:pt>
                <c:pt idx="188">
                  <c:v>36.0</c:v>
                </c:pt>
                <c:pt idx="189">
                  <c:v>36.0</c:v>
                </c:pt>
                <c:pt idx="190">
                  <c:v>37.0</c:v>
                </c:pt>
                <c:pt idx="191">
                  <c:v>38.0</c:v>
                </c:pt>
                <c:pt idx="192">
                  <c:v>38.0</c:v>
                </c:pt>
                <c:pt idx="193">
                  <c:v>38.0</c:v>
                </c:pt>
                <c:pt idx="194">
                  <c:v>39.0</c:v>
                </c:pt>
                <c:pt idx="195">
                  <c:v>39.0</c:v>
                </c:pt>
                <c:pt idx="196">
                  <c:v>39.0</c:v>
                </c:pt>
                <c:pt idx="197">
                  <c:v>39.0</c:v>
                </c:pt>
                <c:pt idx="198">
                  <c:v>40.0</c:v>
                </c:pt>
                <c:pt idx="199">
                  <c:v>40.0</c:v>
                </c:pt>
                <c:pt idx="200">
                  <c:v>40.0</c:v>
                </c:pt>
                <c:pt idx="201">
                  <c:v>40.0</c:v>
                </c:pt>
                <c:pt idx="202">
                  <c:v>40.0</c:v>
                </c:pt>
                <c:pt idx="203">
                  <c:v>41.0</c:v>
                </c:pt>
                <c:pt idx="204">
                  <c:v>41.0</c:v>
                </c:pt>
                <c:pt idx="205">
                  <c:v>42.0</c:v>
                </c:pt>
                <c:pt idx="206">
                  <c:v>42.0</c:v>
                </c:pt>
                <c:pt idx="207">
                  <c:v>42.0</c:v>
                </c:pt>
                <c:pt idx="208">
                  <c:v>43.0</c:v>
                </c:pt>
                <c:pt idx="209">
                  <c:v>43.0</c:v>
                </c:pt>
                <c:pt idx="210">
                  <c:v>43.0</c:v>
                </c:pt>
                <c:pt idx="211">
                  <c:v>44.0</c:v>
                </c:pt>
                <c:pt idx="212">
                  <c:v>44.0</c:v>
                </c:pt>
                <c:pt idx="213">
                  <c:v>44.0</c:v>
                </c:pt>
                <c:pt idx="214">
                  <c:v>45.0</c:v>
                </c:pt>
                <c:pt idx="215">
                  <c:v>45.0</c:v>
                </c:pt>
                <c:pt idx="216">
                  <c:v>45.0</c:v>
                </c:pt>
                <c:pt idx="217">
                  <c:v>45.0</c:v>
                </c:pt>
                <c:pt idx="218">
                  <c:v>45.0</c:v>
                </c:pt>
                <c:pt idx="219">
                  <c:v>45.0</c:v>
                </c:pt>
                <c:pt idx="220">
                  <c:v>46.0</c:v>
                </c:pt>
                <c:pt idx="221">
                  <c:v>47.0</c:v>
                </c:pt>
                <c:pt idx="222">
                  <c:v>47.0</c:v>
                </c:pt>
                <c:pt idx="223">
                  <c:v>47.0</c:v>
                </c:pt>
                <c:pt idx="224">
                  <c:v>47.0</c:v>
                </c:pt>
                <c:pt idx="225">
                  <c:v>47.0</c:v>
                </c:pt>
                <c:pt idx="226">
                  <c:v>48.0</c:v>
                </c:pt>
                <c:pt idx="227">
                  <c:v>48.0</c:v>
                </c:pt>
                <c:pt idx="228">
                  <c:v>49.0</c:v>
                </c:pt>
                <c:pt idx="229">
                  <c:v>49.0</c:v>
                </c:pt>
                <c:pt idx="230">
                  <c:v>49.0</c:v>
                </c:pt>
                <c:pt idx="231">
                  <c:v>49.0</c:v>
                </c:pt>
                <c:pt idx="232">
                  <c:v>50.0</c:v>
                </c:pt>
                <c:pt idx="233">
                  <c:v>52.0</c:v>
                </c:pt>
                <c:pt idx="234">
                  <c:v>52.0</c:v>
                </c:pt>
                <c:pt idx="235">
                  <c:v>52.0</c:v>
                </c:pt>
                <c:pt idx="236">
                  <c:v>52.0</c:v>
                </c:pt>
                <c:pt idx="237">
                  <c:v>54.0</c:v>
                </c:pt>
                <c:pt idx="238">
                  <c:v>55.0</c:v>
                </c:pt>
                <c:pt idx="239">
                  <c:v>55.0</c:v>
                </c:pt>
                <c:pt idx="240">
                  <c:v>55.0</c:v>
                </c:pt>
                <c:pt idx="241">
                  <c:v>55.0</c:v>
                </c:pt>
                <c:pt idx="242">
                  <c:v>56.0</c:v>
                </c:pt>
                <c:pt idx="243">
                  <c:v>57.0</c:v>
                </c:pt>
                <c:pt idx="244">
                  <c:v>57.0</c:v>
                </c:pt>
                <c:pt idx="245">
                  <c:v>57.0</c:v>
                </c:pt>
                <c:pt idx="246">
                  <c:v>57.0</c:v>
                </c:pt>
                <c:pt idx="247">
                  <c:v>58.0</c:v>
                </c:pt>
                <c:pt idx="248">
                  <c:v>59.0</c:v>
                </c:pt>
                <c:pt idx="249">
                  <c:v>59.0</c:v>
                </c:pt>
                <c:pt idx="250">
                  <c:v>59.0</c:v>
                </c:pt>
                <c:pt idx="251">
                  <c:v>60.0</c:v>
                </c:pt>
                <c:pt idx="252">
                  <c:v>60.0</c:v>
                </c:pt>
                <c:pt idx="253">
                  <c:v>61.0</c:v>
                </c:pt>
                <c:pt idx="254">
                  <c:v>62.0</c:v>
                </c:pt>
                <c:pt idx="255">
                  <c:v>62.0</c:v>
                </c:pt>
                <c:pt idx="256">
                  <c:v>63.0</c:v>
                </c:pt>
                <c:pt idx="257">
                  <c:v>63.0</c:v>
                </c:pt>
                <c:pt idx="258">
                  <c:v>64.0</c:v>
                </c:pt>
                <c:pt idx="259">
                  <c:v>64.0</c:v>
                </c:pt>
                <c:pt idx="260">
                  <c:v>65.0</c:v>
                </c:pt>
                <c:pt idx="261">
                  <c:v>65.0</c:v>
                </c:pt>
                <c:pt idx="262">
                  <c:v>65.0</c:v>
                </c:pt>
                <c:pt idx="263">
                  <c:v>66.0</c:v>
                </c:pt>
                <c:pt idx="264">
                  <c:v>67.0</c:v>
                </c:pt>
                <c:pt idx="265">
                  <c:v>67.0</c:v>
                </c:pt>
                <c:pt idx="266">
                  <c:v>67.0</c:v>
                </c:pt>
                <c:pt idx="267">
                  <c:v>70.0</c:v>
                </c:pt>
                <c:pt idx="268">
                  <c:v>71.0</c:v>
                </c:pt>
                <c:pt idx="269">
                  <c:v>71.0</c:v>
                </c:pt>
                <c:pt idx="270">
                  <c:v>71.0</c:v>
                </c:pt>
                <c:pt idx="271">
                  <c:v>71.0</c:v>
                </c:pt>
                <c:pt idx="272">
                  <c:v>72.0</c:v>
                </c:pt>
                <c:pt idx="273">
                  <c:v>73.0</c:v>
                </c:pt>
                <c:pt idx="274">
                  <c:v>77.0</c:v>
                </c:pt>
              </c:numCache>
            </c:numRef>
          </c:val>
        </c:ser>
        <c:dLbls>
          <c:showLegendKey val="0"/>
          <c:showVal val="0"/>
          <c:showCatName val="0"/>
          <c:showSerName val="0"/>
          <c:showPercent val="0"/>
          <c:showBubbleSize val="0"/>
        </c:dLbls>
        <c:gapWidth val="150"/>
        <c:axId val="-2115406168"/>
        <c:axId val="2122157816"/>
      </c:barChart>
      <c:catAx>
        <c:axId val="-2115406168"/>
        <c:scaling>
          <c:orientation val="minMax"/>
        </c:scaling>
        <c:delete val="0"/>
        <c:axPos val="b"/>
        <c:numFmt formatCode="General" sourceLinked="1"/>
        <c:majorTickMark val="out"/>
        <c:minorTickMark val="none"/>
        <c:tickLblPos val="nextTo"/>
        <c:txPr>
          <a:bodyPr rot="-1320000"/>
          <a:lstStyle/>
          <a:p>
            <a:pPr>
              <a:defRPr/>
            </a:pPr>
            <a:endParaRPr lang="en-US"/>
          </a:p>
        </c:txPr>
        <c:crossAx val="2122157816"/>
        <c:crosses val="autoZero"/>
        <c:auto val="1"/>
        <c:lblAlgn val="ctr"/>
        <c:lblOffset val="100"/>
        <c:noMultiLvlLbl val="0"/>
      </c:catAx>
      <c:valAx>
        <c:axId val="2122157816"/>
        <c:scaling>
          <c:orientation val="minMax"/>
        </c:scaling>
        <c:delete val="0"/>
        <c:axPos val="l"/>
        <c:majorGridlines/>
        <c:numFmt formatCode="General" sourceLinked="1"/>
        <c:majorTickMark val="out"/>
        <c:minorTickMark val="none"/>
        <c:tickLblPos val="nextTo"/>
        <c:crossAx val="-2115406168"/>
        <c:crosses val="autoZero"/>
        <c:crossBetween val="between"/>
      </c:valAx>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Number of Days by User ID</a:t>
            </a:r>
          </a:p>
        </c:rich>
      </c:tx>
      <c:layout/>
      <c:overlay val="0"/>
    </c:title>
    <c:autoTitleDeleted val="0"/>
    <c:plotArea>
      <c:layout/>
      <c:barChart>
        <c:barDir val="col"/>
        <c:grouping val="clustered"/>
        <c:varyColors val="0"/>
        <c:ser>
          <c:idx val="0"/>
          <c:order val="0"/>
          <c:tx>
            <c:strRef>
              <c:f>Sheet1!$C$2</c:f>
              <c:strCache>
                <c:ptCount val="1"/>
                <c:pt idx="0">
                  <c:v>Number of Days</c:v>
                </c:pt>
              </c:strCache>
            </c:strRef>
          </c:tx>
          <c:invertIfNegative val="0"/>
          <c:cat>
            <c:numRef>
              <c:f>Sheet1!$B$3:$B$277</c:f>
              <c:numCache>
                <c:formatCode>General</c:formatCode>
                <c:ptCount val="275"/>
                <c:pt idx="0">
                  <c:v>1.0</c:v>
                </c:pt>
                <c:pt idx="1">
                  <c:v>2.0</c:v>
                </c:pt>
                <c:pt idx="2">
                  <c:v>3.0</c:v>
                </c:pt>
                <c:pt idx="3">
                  <c:v>4.0</c:v>
                </c:pt>
                <c:pt idx="4">
                  <c:v>5.0</c:v>
                </c:pt>
                <c:pt idx="5">
                  <c:v>6.0</c:v>
                </c:pt>
                <c:pt idx="6">
                  <c:v>7.0</c:v>
                </c:pt>
                <c:pt idx="7">
                  <c:v>8.0</c:v>
                </c:pt>
                <c:pt idx="8">
                  <c:v>9.0</c:v>
                </c:pt>
                <c:pt idx="9">
                  <c:v>10.0</c:v>
                </c:pt>
                <c:pt idx="10">
                  <c:v>11.0</c:v>
                </c:pt>
                <c:pt idx="11">
                  <c:v>12.0</c:v>
                </c:pt>
                <c:pt idx="12">
                  <c:v>13.0</c:v>
                </c:pt>
                <c:pt idx="13">
                  <c:v>14.0</c:v>
                </c:pt>
                <c:pt idx="14">
                  <c:v>15.0</c:v>
                </c:pt>
                <c:pt idx="15">
                  <c:v>16.0</c:v>
                </c:pt>
                <c:pt idx="16">
                  <c:v>17.0</c:v>
                </c:pt>
                <c:pt idx="17">
                  <c:v>18.0</c:v>
                </c:pt>
                <c:pt idx="18">
                  <c:v>19.0</c:v>
                </c:pt>
                <c:pt idx="19">
                  <c:v>20.0</c:v>
                </c:pt>
                <c:pt idx="20">
                  <c:v>21.0</c:v>
                </c:pt>
                <c:pt idx="21">
                  <c:v>22.0</c:v>
                </c:pt>
                <c:pt idx="22">
                  <c:v>23.0</c:v>
                </c:pt>
                <c:pt idx="23">
                  <c:v>24.0</c:v>
                </c:pt>
                <c:pt idx="24">
                  <c:v>25.0</c:v>
                </c:pt>
                <c:pt idx="25">
                  <c:v>26.0</c:v>
                </c:pt>
                <c:pt idx="26">
                  <c:v>27.0</c:v>
                </c:pt>
                <c:pt idx="27">
                  <c:v>28.0</c:v>
                </c:pt>
                <c:pt idx="28">
                  <c:v>29.0</c:v>
                </c:pt>
                <c:pt idx="29">
                  <c:v>30.0</c:v>
                </c:pt>
                <c:pt idx="30">
                  <c:v>31.0</c:v>
                </c:pt>
                <c:pt idx="31">
                  <c:v>32.0</c:v>
                </c:pt>
                <c:pt idx="32">
                  <c:v>33.0</c:v>
                </c:pt>
                <c:pt idx="33">
                  <c:v>34.0</c:v>
                </c:pt>
                <c:pt idx="34">
                  <c:v>35.0</c:v>
                </c:pt>
                <c:pt idx="35">
                  <c:v>36.0</c:v>
                </c:pt>
                <c:pt idx="36">
                  <c:v>37.0</c:v>
                </c:pt>
                <c:pt idx="37">
                  <c:v>38.0</c:v>
                </c:pt>
                <c:pt idx="38">
                  <c:v>39.0</c:v>
                </c:pt>
                <c:pt idx="39">
                  <c:v>40.0</c:v>
                </c:pt>
                <c:pt idx="40">
                  <c:v>41.0</c:v>
                </c:pt>
                <c:pt idx="41">
                  <c:v>42.0</c:v>
                </c:pt>
                <c:pt idx="42">
                  <c:v>43.0</c:v>
                </c:pt>
                <c:pt idx="43">
                  <c:v>44.0</c:v>
                </c:pt>
                <c:pt idx="44">
                  <c:v>45.0</c:v>
                </c:pt>
                <c:pt idx="45">
                  <c:v>46.0</c:v>
                </c:pt>
                <c:pt idx="46">
                  <c:v>47.0</c:v>
                </c:pt>
                <c:pt idx="47">
                  <c:v>48.0</c:v>
                </c:pt>
                <c:pt idx="48">
                  <c:v>49.0</c:v>
                </c:pt>
                <c:pt idx="49">
                  <c:v>50.0</c:v>
                </c:pt>
                <c:pt idx="50">
                  <c:v>51.0</c:v>
                </c:pt>
                <c:pt idx="51">
                  <c:v>52.0</c:v>
                </c:pt>
                <c:pt idx="52">
                  <c:v>53.0</c:v>
                </c:pt>
                <c:pt idx="53">
                  <c:v>54.0</c:v>
                </c:pt>
                <c:pt idx="54">
                  <c:v>55.0</c:v>
                </c:pt>
                <c:pt idx="55">
                  <c:v>56.0</c:v>
                </c:pt>
                <c:pt idx="56">
                  <c:v>57.0</c:v>
                </c:pt>
                <c:pt idx="57">
                  <c:v>58.0</c:v>
                </c:pt>
                <c:pt idx="58">
                  <c:v>59.0</c:v>
                </c:pt>
                <c:pt idx="59">
                  <c:v>60.0</c:v>
                </c:pt>
                <c:pt idx="60">
                  <c:v>61.0</c:v>
                </c:pt>
                <c:pt idx="61">
                  <c:v>62.0</c:v>
                </c:pt>
                <c:pt idx="62">
                  <c:v>63.0</c:v>
                </c:pt>
                <c:pt idx="63">
                  <c:v>64.0</c:v>
                </c:pt>
                <c:pt idx="64">
                  <c:v>65.0</c:v>
                </c:pt>
                <c:pt idx="65">
                  <c:v>66.0</c:v>
                </c:pt>
                <c:pt idx="66">
                  <c:v>67.0</c:v>
                </c:pt>
                <c:pt idx="67">
                  <c:v>68.0</c:v>
                </c:pt>
                <c:pt idx="68">
                  <c:v>69.0</c:v>
                </c:pt>
                <c:pt idx="69">
                  <c:v>70.0</c:v>
                </c:pt>
                <c:pt idx="70">
                  <c:v>71.0</c:v>
                </c:pt>
                <c:pt idx="71">
                  <c:v>72.0</c:v>
                </c:pt>
                <c:pt idx="72">
                  <c:v>73.0</c:v>
                </c:pt>
                <c:pt idx="73">
                  <c:v>74.0</c:v>
                </c:pt>
                <c:pt idx="74">
                  <c:v>75.0</c:v>
                </c:pt>
                <c:pt idx="75">
                  <c:v>76.0</c:v>
                </c:pt>
                <c:pt idx="76">
                  <c:v>77.0</c:v>
                </c:pt>
                <c:pt idx="77">
                  <c:v>78.0</c:v>
                </c:pt>
                <c:pt idx="78">
                  <c:v>79.0</c:v>
                </c:pt>
                <c:pt idx="79">
                  <c:v>80.0</c:v>
                </c:pt>
                <c:pt idx="80">
                  <c:v>81.0</c:v>
                </c:pt>
                <c:pt idx="81">
                  <c:v>82.0</c:v>
                </c:pt>
                <c:pt idx="82">
                  <c:v>83.0</c:v>
                </c:pt>
                <c:pt idx="83">
                  <c:v>84.0</c:v>
                </c:pt>
                <c:pt idx="84">
                  <c:v>85.0</c:v>
                </c:pt>
                <c:pt idx="85">
                  <c:v>86.0</c:v>
                </c:pt>
                <c:pt idx="86">
                  <c:v>87.0</c:v>
                </c:pt>
                <c:pt idx="87">
                  <c:v>88.0</c:v>
                </c:pt>
                <c:pt idx="88">
                  <c:v>89.0</c:v>
                </c:pt>
                <c:pt idx="89">
                  <c:v>90.0</c:v>
                </c:pt>
                <c:pt idx="90">
                  <c:v>91.0</c:v>
                </c:pt>
                <c:pt idx="91">
                  <c:v>92.0</c:v>
                </c:pt>
                <c:pt idx="92">
                  <c:v>93.0</c:v>
                </c:pt>
                <c:pt idx="93">
                  <c:v>94.0</c:v>
                </c:pt>
                <c:pt idx="94">
                  <c:v>95.0</c:v>
                </c:pt>
                <c:pt idx="95">
                  <c:v>96.0</c:v>
                </c:pt>
                <c:pt idx="96">
                  <c:v>97.0</c:v>
                </c:pt>
                <c:pt idx="97">
                  <c:v>98.0</c:v>
                </c:pt>
                <c:pt idx="98">
                  <c:v>99.0</c:v>
                </c:pt>
                <c:pt idx="99">
                  <c:v>100.0</c:v>
                </c:pt>
                <c:pt idx="100">
                  <c:v>101.0</c:v>
                </c:pt>
                <c:pt idx="101">
                  <c:v>102.0</c:v>
                </c:pt>
                <c:pt idx="102">
                  <c:v>103.0</c:v>
                </c:pt>
                <c:pt idx="103">
                  <c:v>104.0</c:v>
                </c:pt>
                <c:pt idx="104">
                  <c:v>105.0</c:v>
                </c:pt>
                <c:pt idx="105">
                  <c:v>106.0</c:v>
                </c:pt>
                <c:pt idx="106">
                  <c:v>107.0</c:v>
                </c:pt>
                <c:pt idx="107">
                  <c:v>108.0</c:v>
                </c:pt>
                <c:pt idx="108">
                  <c:v>109.0</c:v>
                </c:pt>
                <c:pt idx="109">
                  <c:v>110.0</c:v>
                </c:pt>
                <c:pt idx="110">
                  <c:v>111.0</c:v>
                </c:pt>
                <c:pt idx="111">
                  <c:v>112.0</c:v>
                </c:pt>
                <c:pt idx="112">
                  <c:v>113.0</c:v>
                </c:pt>
                <c:pt idx="113">
                  <c:v>114.0</c:v>
                </c:pt>
                <c:pt idx="114">
                  <c:v>115.0</c:v>
                </c:pt>
                <c:pt idx="115">
                  <c:v>116.0</c:v>
                </c:pt>
                <c:pt idx="116">
                  <c:v>117.0</c:v>
                </c:pt>
                <c:pt idx="117">
                  <c:v>118.0</c:v>
                </c:pt>
                <c:pt idx="118">
                  <c:v>119.0</c:v>
                </c:pt>
                <c:pt idx="119">
                  <c:v>120.0</c:v>
                </c:pt>
                <c:pt idx="120">
                  <c:v>121.0</c:v>
                </c:pt>
                <c:pt idx="121">
                  <c:v>122.0</c:v>
                </c:pt>
                <c:pt idx="122">
                  <c:v>123.0</c:v>
                </c:pt>
                <c:pt idx="123">
                  <c:v>124.0</c:v>
                </c:pt>
                <c:pt idx="124">
                  <c:v>125.0</c:v>
                </c:pt>
                <c:pt idx="125">
                  <c:v>126.0</c:v>
                </c:pt>
                <c:pt idx="126">
                  <c:v>127.0</c:v>
                </c:pt>
                <c:pt idx="127">
                  <c:v>128.0</c:v>
                </c:pt>
                <c:pt idx="128">
                  <c:v>129.0</c:v>
                </c:pt>
                <c:pt idx="129">
                  <c:v>130.0</c:v>
                </c:pt>
                <c:pt idx="130">
                  <c:v>131.0</c:v>
                </c:pt>
                <c:pt idx="131">
                  <c:v>132.0</c:v>
                </c:pt>
                <c:pt idx="132">
                  <c:v>133.0</c:v>
                </c:pt>
                <c:pt idx="133">
                  <c:v>134.0</c:v>
                </c:pt>
                <c:pt idx="134">
                  <c:v>135.0</c:v>
                </c:pt>
                <c:pt idx="135">
                  <c:v>136.0</c:v>
                </c:pt>
                <c:pt idx="136">
                  <c:v>137.0</c:v>
                </c:pt>
                <c:pt idx="137">
                  <c:v>138.0</c:v>
                </c:pt>
                <c:pt idx="138">
                  <c:v>139.0</c:v>
                </c:pt>
                <c:pt idx="139">
                  <c:v>140.0</c:v>
                </c:pt>
                <c:pt idx="140">
                  <c:v>141.0</c:v>
                </c:pt>
                <c:pt idx="141">
                  <c:v>142.0</c:v>
                </c:pt>
                <c:pt idx="142">
                  <c:v>143.0</c:v>
                </c:pt>
                <c:pt idx="143">
                  <c:v>144.0</c:v>
                </c:pt>
                <c:pt idx="144">
                  <c:v>145.0</c:v>
                </c:pt>
                <c:pt idx="145">
                  <c:v>146.0</c:v>
                </c:pt>
                <c:pt idx="146">
                  <c:v>147.0</c:v>
                </c:pt>
                <c:pt idx="147">
                  <c:v>148.0</c:v>
                </c:pt>
                <c:pt idx="148">
                  <c:v>149.0</c:v>
                </c:pt>
                <c:pt idx="149">
                  <c:v>150.0</c:v>
                </c:pt>
                <c:pt idx="150">
                  <c:v>151.0</c:v>
                </c:pt>
                <c:pt idx="151">
                  <c:v>152.0</c:v>
                </c:pt>
                <c:pt idx="152">
                  <c:v>153.0</c:v>
                </c:pt>
                <c:pt idx="153">
                  <c:v>154.0</c:v>
                </c:pt>
                <c:pt idx="154">
                  <c:v>155.0</c:v>
                </c:pt>
                <c:pt idx="155">
                  <c:v>156.0</c:v>
                </c:pt>
                <c:pt idx="156">
                  <c:v>157.0</c:v>
                </c:pt>
                <c:pt idx="157">
                  <c:v>158.0</c:v>
                </c:pt>
                <c:pt idx="158">
                  <c:v>159.0</c:v>
                </c:pt>
                <c:pt idx="159">
                  <c:v>160.0</c:v>
                </c:pt>
                <c:pt idx="160">
                  <c:v>161.0</c:v>
                </c:pt>
                <c:pt idx="161">
                  <c:v>162.0</c:v>
                </c:pt>
                <c:pt idx="162">
                  <c:v>163.0</c:v>
                </c:pt>
                <c:pt idx="163">
                  <c:v>164.0</c:v>
                </c:pt>
                <c:pt idx="164">
                  <c:v>165.0</c:v>
                </c:pt>
                <c:pt idx="165">
                  <c:v>166.0</c:v>
                </c:pt>
                <c:pt idx="166">
                  <c:v>167.0</c:v>
                </c:pt>
                <c:pt idx="167">
                  <c:v>168.0</c:v>
                </c:pt>
                <c:pt idx="168">
                  <c:v>169.0</c:v>
                </c:pt>
                <c:pt idx="169">
                  <c:v>170.0</c:v>
                </c:pt>
                <c:pt idx="170">
                  <c:v>171.0</c:v>
                </c:pt>
                <c:pt idx="171">
                  <c:v>172.0</c:v>
                </c:pt>
                <c:pt idx="172">
                  <c:v>173.0</c:v>
                </c:pt>
                <c:pt idx="173">
                  <c:v>174.0</c:v>
                </c:pt>
                <c:pt idx="174">
                  <c:v>175.0</c:v>
                </c:pt>
                <c:pt idx="175">
                  <c:v>176.0</c:v>
                </c:pt>
                <c:pt idx="176">
                  <c:v>177.0</c:v>
                </c:pt>
                <c:pt idx="177">
                  <c:v>178.0</c:v>
                </c:pt>
                <c:pt idx="178">
                  <c:v>179.0</c:v>
                </c:pt>
                <c:pt idx="179">
                  <c:v>180.0</c:v>
                </c:pt>
                <c:pt idx="180">
                  <c:v>181.0</c:v>
                </c:pt>
                <c:pt idx="181">
                  <c:v>182.0</c:v>
                </c:pt>
                <c:pt idx="182">
                  <c:v>183.0</c:v>
                </c:pt>
                <c:pt idx="183">
                  <c:v>184.0</c:v>
                </c:pt>
                <c:pt idx="184">
                  <c:v>185.0</c:v>
                </c:pt>
                <c:pt idx="185">
                  <c:v>186.0</c:v>
                </c:pt>
                <c:pt idx="186">
                  <c:v>187.0</c:v>
                </c:pt>
                <c:pt idx="187">
                  <c:v>188.0</c:v>
                </c:pt>
                <c:pt idx="188">
                  <c:v>189.0</c:v>
                </c:pt>
                <c:pt idx="189">
                  <c:v>190.0</c:v>
                </c:pt>
                <c:pt idx="190">
                  <c:v>191.0</c:v>
                </c:pt>
                <c:pt idx="191">
                  <c:v>192.0</c:v>
                </c:pt>
                <c:pt idx="192">
                  <c:v>193.0</c:v>
                </c:pt>
                <c:pt idx="193">
                  <c:v>194.0</c:v>
                </c:pt>
                <c:pt idx="194">
                  <c:v>195.0</c:v>
                </c:pt>
                <c:pt idx="195">
                  <c:v>196.0</c:v>
                </c:pt>
                <c:pt idx="196">
                  <c:v>197.0</c:v>
                </c:pt>
                <c:pt idx="197">
                  <c:v>198.0</c:v>
                </c:pt>
                <c:pt idx="198">
                  <c:v>199.0</c:v>
                </c:pt>
                <c:pt idx="199">
                  <c:v>200.0</c:v>
                </c:pt>
                <c:pt idx="200">
                  <c:v>201.0</c:v>
                </c:pt>
                <c:pt idx="201">
                  <c:v>202.0</c:v>
                </c:pt>
                <c:pt idx="202">
                  <c:v>203.0</c:v>
                </c:pt>
                <c:pt idx="203">
                  <c:v>204.0</c:v>
                </c:pt>
                <c:pt idx="204">
                  <c:v>205.0</c:v>
                </c:pt>
                <c:pt idx="205">
                  <c:v>206.0</c:v>
                </c:pt>
                <c:pt idx="206">
                  <c:v>207.0</c:v>
                </c:pt>
                <c:pt idx="207">
                  <c:v>208.0</c:v>
                </c:pt>
                <c:pt idx="208">
                  <c:v>209.0</c:v>
                </c:pt>
                <c:pt idx="209">
                  <c:v>210.0</c:v>
                </c:pt>
                <c:pt idx="210">
                  <c:v>211.0</c:v>
                </c:pt>
                <c:pt idx="211">
                  <c:v>212.0</c:v>
                </c:pt>
                <c:pt idx="212">
                  <c:v>213.0</c:v>
                </c:pt>
                <c:pt idx="213">
                  <c:v>214.0</c:v>
                </c:pt>
                <c:pt idx="214">
                  <c:v>215.0</c:v>
                </c:pt>
                <c:pt idx="215">
                  <c:v>216.0</c:v>
                </c:pt>
                <c:pt idx="216">
                  <c:v>217.0</c:v>
                </c:pt>
                <c:pt idx="217">
                  <c:v>218.0</c:v>
                </c:pt>
                <c:pt idx="218">
                  <c:v>219.0</c:v>
                </c:pt>
                <c:pt idx="219">
                  <c:v>220.0</c:v>
                </c:pt>
                <c:pt idx="220">
                  <c:v>221.0</c:v>
                </c:pt>
                <c:pt idx="221">
                  <c:v>222.0</c:v>
                </c:pt>
                <c:pt idx="222">
                  <c:v>223.0</c:v>
                </c:pt>
                <c:pt idx="223">
                  <c:v>224.0</c:v>
                </c:pt>
                <c:pt idx="224">
                  <c:v>225.0</c:v>
                </c:pt>
                <c:pt idx="225">
                  <c:v>226.0</c:v>
                </c:pt>
                <c:pt idx="226">
                  <c:v>227.0</c:v>
                </c:pt>
                <c:pt idx="227">
                  <c:v>228.0</c:v>
                </c:pt>
                <c:pt idx="228">
                  <c:v>229.0</c:v>
                </c:pt>
                <c:pt idx="229">
                  <c:v>230.0</c:v>
                </c:pt>
                <c:pt idx="230">
                  <c:v>231.0</c:v>
                </c:pt>
                <c:pt idx="231">
                  <c:v>232.0</c:v>
                </c:pt>
                <c:pt idx="232">
                  <c:v>233.0</c:v>
                </c:pt>
                <c:pt idx="233">
                  <c:v>234.0</c:v>
                </c:pt>
                <c:pt idx="234">
                  <c:v>235.0</c:v>
                </c:pt>
                <c:pt idx="235">
                  <c:v>236.0</c:v>
                </c:pt>
                <c:pt idx="236">
                  <c:v>237.0</c:v>
                </c:pt>
                <c:pt idx="237">
                  <c:v>238.0</c:v>
                </c:pt>
                <c:pt idx="238">
                  <c:v>239.0</c:v>
                </c:pt>
                <c:pt idx="239">
                  <c:v>240.0</c:v>
                </c:pt>
                <c:pt idx="240">
                  <c:v>241.0</c:v>
                </c:pt>
                <c:pt idx="241">
                  <c:v>242.0</c:v>
                </c:pt>
                <c:pt idx="242">
                  <c:v>243.0</c:v>
                </c:pt>
                <c:pt idx="243">
                  <c:v>244.0</c:v>
                </c:pt>
                <c:pt idx="244">
                  <c:v>245.0</c:v>
                </c:pt>
                <c:pt idx="245">
                  <c:v>246.0</c:v>
                </c:pt>
                <c:pt idx="246">
                  <c:v>247.0</c:v>
                </c:pt>
                <c:pt idx="247">
                  <c:v>248.0</c:v>
                </c:pt>
                <c:pt idx="248">
                  <c:v>249.0</c:v>
                </c:pt>
                <c:pt idx="249">
                  <c:v>250.0</c:v>
                </c:pt>
                <c:pt idx="250">
                  <c:v>251.0</c:v>
                </c:pt>
                <c:pt idx="251">
                  <c:v>252.0</c:v>
                </c:pt>
                <c:pt idx="252">
                  <c:v>253.0</c:v>
                </c:pt>
                <c:pt idx="253">
                  <c:v>254.0</c:v>
                </c:pt>
                <c:pt idx="254">
                  <c:v>255.0</c:v>
                </c:pt>
                <c:pt idx="255">
                  <c:v>256.0</c:v>
                </c:pt>
                <c:pt idx="256">
                  <c:v>257.0</c:v>
                </c:pt>
                <c:pt idx="257">
                  <c:v>258.0</c:v>
                </c:pt>
                <c:pt idx="258">
                  <c:v>259.0</c:v>
                </c:pt>
                <c:pt idx="259">
                  <c:v>260.0</c:v>
                </c:pt>
                <c:pt idx="260">
                  <c:v>261.0</c:v>
                </c:pt>
                <c:pt idx="261">
                  <c:v>262.0</c:v>
                </c:pt>
                <c:pt idx="262">
                  <c:v>263.0</c:v>
                </c:pt>
                <c:pt idx="263">
                  <c:v>264.0</c:v>
                </c:pt>
                <c:pt idx="264">
                  <c:v>265.0</c:v>
                </c:pt>
                <c:pt idx="265">
                  <c:v>266.0</c:v>
                </c:pt>
                <c:pt idx="266">
                  <c:v>267.0</c:v>
                </c:pt>
                <c:pt idx="267">
                  <c:v>268.0</c:v>
                </c:pt>
                <c:pt idx="268">
                  <c:v>269.0</c:v>
                </c:pt>
                <c:pt idx="269">
                  <c:v>270.0</c:v>
                </c:pt>
                <c:pt idx="270">
                  <c:v>271.0</c:v>
                </c:pt>
                <c:pt idx="271">
                  <c:v>272.0</c:v>
                </c:pt>
                <c:pt idx="272">
                  <c:v>273.0</c:v>
                </c:pt>
                <c:pt idx="273">
                  <c:v>274.0</c:v>
                </c:pt>
                <c:pt idx="274">
                  <c:v>275.0</c:v>
                </c:pt>
              </c:numCache>
            </c:numRef>
          </c:cat>
          <c:val>
            <c:numRef>
              <c:f>Sheet1!$C$3:$C$277</c:f>
              <c:numCache>
                <c:formatCode>General</c:formatCode>
                <c:ptCount val="275"/>
                <c:pt idx="0">
                  <c:v>45.0</c:v>
                </c:pt>
                <c:pt idx="1">
                  <c:v>44.0</c:v>
                </c:pt>
                <c:pt idx="2">
                  <c:v>60.0</c:v>
                </c:pt>
                <c:pt idx="3">
                  <c:v>5.0</c:v>
                </c:pt>
                <c:pt idx="4">
                  <c:v>16.0</c:v>
                </c:pt>
                <c:pt idx="5">
                  <c:v>49.0</c:v>
                </c:pt>
                <c:pt idx="6">
                  <c:v>18.0</c:v>
                </c:pt>
                <c:pt idx="7">
                  <c:v>47.0</c:v>
                </c:pt>
                <c:pt idx="8">
                  <c:v>52.0</c:v>
                </c:pt>
                <c:pt idx="9">
                  <c:v>43.0</c:v>
                </c:pt>
                <c:pt idx="10">
                  <c:v>1.0</c:v>
                </c:pt>
                <c:pt idx="11">
                  <c:v>44.0</c:v>
                </c:pt>
                <c:pt idx="12">
                  <c:v>65.0</c:v>
                </c:pt>
                <c:pt idx="13">
                  <c:v>17.0</c:v>
                </c:pt>
                <c:pt idx="14">
                  <c:v>3.0</c:v>
                </c:pt>
                <c:pt idx="15">
                  <c:v>67.0</c:v>
                </c:pt>
                <c:pt idx="16">
                  <c:v>27.0</c:v>
                </c:pt>
                <c:pt idx="17">
                  <c:v>38.0</c:v>
                </c:pt>
                <c:pt idx="18">
                  <c:v>41.0</c:v>
                </c:pt>
                <c:pt idx="19">
                  <c:v>5.0</c:v>
                </c:pt>
                <c:pt idx="20">
                  <c:v>29.0</c:v>
                </c:pt>
                <c:pt idx="21">
                  <c:v>26.0</c:v>
                </c:pt>
                <c:pt idx="22">
                  <c:v>18.0</c:v>
                </c:pt>
                <c:pt idx="23">
                  <c:v>54.0</c:v>
                </c:pt>
                <c:pt idx="24">
                  <c:v>3.0</c:v>
                </c:pt>
                <c:pt idx="25">
                  <c:v>16.0</c:v>
                </c:pt>
                <c:pt idx="26">
                  <c:v>1.0</c:v>
                </c:pt>
                <c:pt idx="27">
                  <c:v>40.0</c:v>
                </c:pt>
                <c:pt idx="28">
                  <c:v>42.0</c:v>
                </c:pt>
                <c:pt idx="29">
                  <c:v>71.0</c:v>
                </c:pt>
                <c:pt idx="30">
                  <c:v>14.0</c:v>
                </c:pt>
                <c:pt idx="31">
                  <c:v>57.0</c:v>
                </c:pt>
                <c:pt idx="32">
                  <c:v>40.0</c:v>
                </c:pt>
                <c:pt idx="33">
                  <c:v>40.0</c:v>
                </c:pt>
                <c:pt idx="34">
                  <c:v>33.0</c:v>
                </c:pt>
                <c:pt idx="35">
                  <c:v>7.0</c:v>
                </c:pt>
                <c:pt idx="36">
                  <c:v>5.0</c:v>
                </c:pt>
                <c:pt idx="37">
                  <c:v>22.0</c:v>
                </c:pt>
                <c:pt idx="38">
                  <c:v>63.0</c:v>
                </c:pt>
                <c:pt idx="39">
                  <c:v>47.0</c:v>
                </c:pt>
                <c:pt idx="40">
                  <c:v>45.0</c:v>
                </c:pt>
                <c:pt idx="41">
                  <c:v>52.0</c:v>
                </c:pt>
                <c:pt idx="42">
                  <c:v>63.0</c:v>
                </c:pt>
                <c:pt idx="43">
                  <c:v>21.0</c:v>
                </c:pt>
                <c:pt idx="44">
                  <c:v>10.0</c:v>
                </c:pt>
                <c:pt idx="45">
                  <c:v>11.0</c:v>
                </c:pt>
                <c:pt idx="46">
                  <c:v>67.0</c:v>
                </c:pt>
                <c:pt idx="47">
                  <c:v>37.0</c:v>
                </c:pt>
                <c:pt idx="48">
                  <c:v>27.0</c:v>
                </c:pt>
                <c:pt idx="49">
                  <c:v>16.0</c:v>
                </c:pt>
                <c:pt idx="50">
                  <c:v>1.0</c:v>
                </c:pt>
                <c:pt idx="51">
                  <c:v>16.0</c:v>
                </c:pt>
                <c:pt idx="52">
                  <c:v>1.0</c:v>
                </c:pt>
                <c:pt idx="53">
                  <c:v>20.0</c:v>
                </c:pt>
                <c:pt idx="54">
                  <c:v>49.0</c:v>
                </c:pt>
                <c:pt idx="55">
                  <c:v>18.0</c:v>
                </c:pt>
                <c:pt idx="56">
                  <c:v>48.0</c:v>
                </c:pt>
                <c:pt idx="57">
                  <c:v>12.0</c:v>
                </c:pt>
                <c:pt idx="58">
                  <c:v>45.0</c:v>
                </c:pt>
                <c:pt idx="59">
                  <c:v>18.0</c:v>
                </c:pt>
                <c:pt idx="60">
                  <c:v>59.0</c:v>
                </c:pt>
                <c:pt idx="61">
                  <c:v>70.0</c:v>
                </c:pt>
                <c:pt idx="62">
                  <c:v>22.0</c:v>
                </c:pt>
                <c:pt idx="63">
                  <c:v>36.0</c:v>
                </c:pt>
                <c:pt idx="64">
                  <c:v>64.0</c:v>
                </c:pt>
                <c:pt idx="65">
                  <c:v>59.0</c:v>
                </c:pt>
                <c:pt idx="66">
                  <c:v>11.0</c:v>
                </c:pt>
                <c:pt idx="67">
                  <c:v>40.0</c:v>
                </c:pt>
                <c:pt idx="68">
                  <c:v>19.0</c:v>
                </c:pt>
                <c:pt idx="69">
                  <c:v>26.0</c:v>
                </c:pt>
                <c:pt idx="70">
                  <c:v>5.0</c:v>
                </c:pt>
                <c:pt idx="71">
                  <c:v>3.0</c:v>
                </c:pt>
                <c:pt idx="72">
                  <c:v>22.0</c:v>
                </c:pt>
                <c:pt idx="73">
                  <c:v>3.0</c:v>
                </c:pt>
                <c:pt idx="74">
                  <c:v>18.0</c:v>
                </c:pt>
                <c:pt idx="75">
                  <c:v>4.0</c:v>
                </c:pt>
                <c:pt idx="76">
                  <c:v>73.0</c:v>
                </c:pt>
                <c:pt idx="77">
                  <c:v>52.0</c:v>
                </c:pt>
                <c:pt idx="78">
                  <c:v>8.0</c:v>
                </c:pt>
                <c:pt idx="79">
                  <c:v>28.0</c:v>
                </c:pt>
                <c:pt idx="80">
                  <c:v>27.0</c:v>
                </c:pt>
                <c:pt idx="81">
                  <c:v>26.0</c:v>
                </c:pt>
                <c:pt idx="82">
                  <c:v>17.0</c:v>
                </c:pt>
                <c:pt idx="83">
                  <c:v>35.0</c:v>
                </c:pt>
                <c:pt idx="84">
                  <c:v>26.0</c:v>
                </c:pt>
                <c:pt idx="85">
                  <c:v>5.0</c:v>
                </c:pt>
                <c:pt idx="86">
                  <c:v>4.0</c:v>
                </c:pt>
                <c:pt idx="87">
                  <c:v>5.0</c:v>
                </c:pt>
                <c:pt idx="88">
                  <c:v>11.0</c:v>
                </c:pt>
                <c:pt idx="89">
                  <c:v>11.0</c:v>
                </c:pt>
                <c:pt idx="90">
                  <c:v>27.0</c:v>
                </c:pt>
                <c:pt idx="91">
                  <c:v>50.0</c:v>
                </c:pt>
                <c:pt idx="92">
                  <c:v>18.0</c:v>
                </c:pt>
                <c:pt idx="93">
                  <c:v>57.0</c:v>
                </c:pt>
                <c:pt idx="94">
                  <c:v>5.0</c:v>
                </c:pt>
                <c:pt idx="95">
                  <c:v>7.0</c:v>
                </c:pt>
                <c:pt idx="96">
                  <c:v>2.0</c:v>
                </c:pt>
                <c:pt idx="97">
                  <c:v>14.0</c:v>
                </c:pt>
                <c:pt idx="98">
                  <c:v>38.0</c:v>
                </c:pt>
                <c:pt idx="99">
                  <c:v>9.0</c:v>
                </c:pt>
                <c:pt idx="100">
                  <c:v>60.0</c:v>
                </c:pt>
                <c:pt idx="101">
                  <c:v>5.0</c:v>
                </c:pt>
                <c:pt idx="102">
                  <c:v>57.0</c:v>
                </c:pt>
                <c:pt idx="103">
                  <c:v>5.0</c:v>
                </c:pt>
                <c:pt idx="104">
                  <c:v>7.0</c:v>
                </c:pt>
                <c:pt idx="105">
                  <c:v>33.0</c:v>
                </c:pt>
                <c:pt idx="106">
                  <c:v>22.0</c:v>
                </c:pt>
                <c:pt idx="107">
                  <c:v>66.0</c:v>
                </c:pt>
                <c:pt idx="108">
                  <c:v>26.0</c:v>
                </c:pt>
                <c:pt idx="109">
                  <c:v>24.0</c:v>
                </c:pt>
                <c:pt idx="110">
                  <c:v>14.0</c:v>
                </c:pt>
                <c:pt idx="111">
                  <c:v>43.0</c:v>
                </c:pt>
                <c:pt idx="112">
                  <c:v>1.0</c:v>
                </c:pt>
                <c:pt idx="113">
                  <c:v>1.0</c:v>
                </c:pt>
                <c:pt idx="114">
                  <c:v>26.0</c:v>
                </c:pt>
                <c:pt idx="115">
                  <c:v>27.0</c:v>
                </c:pt>
                <c:pt idx="116">
                  <c:v>8.0</c:v>
                </c:pt>
                <c:pt idx="117">
                  <c:v>22.0</c:v>
                </c:pt>
                <c:pt idx="118">
                  <c:v>24.0</c:v>
                </c:pt>
                <c:pt idx="119">
                  <c:v>16.0</c:v>
                </c:pt>
                <c:pt idx="120">
                  <c:v>31.0</c:v>
                </c:pt>
                <c:pt idx="121">
                  <c:v>10.0</c:v>
                </c:pt>
                <c:pt idx="122">
                  <c:v>28.0</c:v>
                </c:pt>
                <c:pt idx="123">
                  <c:v>55.0</c:v>
                </c:pt>
                <c:pt idx="124">
                  <c:v>9.0</c:v>
                </c:pt>
                <c:pt idx="125">
                  <c:v>21.0</c:v>
                </c:pt>
                <c:pt idx="126">
                  <c:v>47.0</c:v>
                </c:pt>
                <c:pt idx="127">
                  <c:v>55.0</c:v>
                </c:pt>
                <c:pt idx="128">
                  <c:v>64.0</c:v>
                </c:pt>
                <c:pt idx="129">
                  <c:v>1.0</c:v>
                </c:pt>
                <c:pt idx="130">
                  <c:v>20.0</c:v>
                </c:pt>
                <c:pt idx="131">
                  <c:v>22.0</c:v>
                </c:pt>
                <c:pt idx="132">
                  <c:v>9.0</c:v>
                </c:pt>
                <c:pt idx="133">
                  <c:v>67.0</c:v>
                </c:pt>
                <c:pt idx="134">
                  <c:v>39.0</c:v>
                </c:pt>
                <c:pt idx="135">
                  <c:v>19.0</c:v>
                </c:pt>
                <c:pt idx="136">
                  <c:v>3.0</c:v>
                </c:pt>
                <c:pt idx="137">
                  <c:v>31.0</c:v>
                </c:pt>
                <c:pt idx="138">
                  <c:v>4.0</c:v>
                </c:pt>
                <c:pt idx="139">
                  <c:v>8.0</c:v>
                </c:pt>
                <c:pt idx="140">
                  <c:v>22.0</c:v>
                </c:pt>
                <c:pt idx="141">
                  <c:v>38.0</c:v>
                </c:pt>
                <c:pt idx="142">
                  <c:v>2.0</c:v>
                </c:pt>
                <c:pt idx="143">
                  <c:v>52.0</c:v>
                </c:pt>
                <c:pt idx="144">
                  <c:v>16.0</c:v>
                </c:pt>
                <c:pt idx="145">
                  <c:v>7.0</c:v>
                </c:pt>
                <c:pt idx="146">
                  <c:v>2.0</c:v>
                </c:pt>
                <c:pt idx="147">
                  <c:v>1.0</c:v>
                </c:pt>
                <c:pt idx="148">
                  <c:v>55.0</c:v>
                </c:pt>
                <c:pt idx="149">
                  <c:v>6.0</c:v>
                </c:pt>
                <c:pt idx="150">
                  <c:v>56.0</c:v>
                </c:pt>
                <c:pt idx="151">
                  <c:v>27.0</c:v>
                </c:pt>
                <c:pt idx="152">
                  <c:v>5.0</c:v>
                </c:pt>
                <c:pt idx="153">
                  <c:v>10.0</c:v>
                </c:pt>
                <c:pt idx="154">
                  <c:v>4.0</c:v>
                </c:pt>
                <c:pt idx="155">
                  <c:v>46.0</c:v>
                </c:pt>
                <c:pt idx="156">
                  <c:v>29.0</c:v>
                </c:pt>
                <c:pt idx="157">
                  <c:v>44.0</c:v>
                </c:pt>
                <c:pt idx="158">
                  <c:v>1.0</c:v>
                </c:pt>
                <c:pt idx="159">
                  <c:v>7.0</c:v>
                </c:pt>
                <c:pt idx="160">
                  <c:v>5.0</c:v>
                </c:pt>
                <c:pt idx="161">
                  <c:v>1.0</c:v>
                </c:pt>
                <c:pt idx="162">
                  <c:v>71.0</c:v>
                </c:pt>
                <c:pt idx="163">
                  <c:v>43.0</c:v>
                </c:pt>
                <c:pt idx="164">
                  <c:v>3.0</c:v>
                </c:pt>
                <c:pt idx="165">
                  <c:v>72.0</c:v>
                </c:pt>
                <c:pt idx="166">
                  <c:v>11.0</c:v>
                </c:pt>
                <c:pt idx="167">
                  <c:v>1.0</c:v>
                </c:pt>
                <c:pt idx="168">
                  <c:v>3.0</c:v>
                </c:pt>
                <c:pt idx="169">
                  <c:v>9.0</c:v>
                </c:pt>
                <c:pt idx="170">
                  <c:v>61.0</c:v>
                </c:pt>
                <c:pt idx="171">
                  <c:v>42.0</c:v>
                </c:pt>
                <c:pt idx="172">
                  <c:v>47.0</c:v>
                </c:pt>
                <c:pt idx="173">
                  <c:v>16.0</c:v>
                </c:pt>
                <c:pt idx="174">
                  <c:v>1.0</c:v>
                </c:pt>
                <c:pt idx="175">
                  <c:v>24.0</c:v>
                </c:pt>
                <c:pt idx="176">
                  <c:v>23.0</c:v>
                </c:pt>
                <c:pt idx="177">
                  <c:v>2.0</c:v>
                </c:pt>
                <c:pt idx="178">
                  <c:v>21.0</c:v>
                </c:pt>
                <c:pt idx="179">
                  <c:v>9.0</c:v>
                </c:pt>
                <c:pt idx="180">
                  <c:v>77.0</c:v>
                </c:pt>
                <c:pt idx="181">
                  <c:v>9.0</c:v>
                </c:pt>
                <c:pt idx="182">
                  <c:v>18.0</c:v>
                </c:pt>
                <c:pt idx="183">
                  <c:v>13.0</c:v>
                </c:pt>
                <c:pt idx="184">
                  <c:v>22.0</c:v>
                </c:pt>
                <c:pt idx="185">
                  <c:v>47.0</c:v>
                </c:pt>
                <c:pt idx="186">
                  <c:v>30.0</c:v>
                </c:pt>
                <c:pt idx="187">
                  <c:v>5.0</c:v>
                </c:pt>
                <c:pt idx="188">
                  <c:v>1.0</c:v>
                </c:pt>
                <c:pt idx="189">
                  <c:v>62.0</c:v>
                </c:pt>
                <c:pt idx="190">
                  <c:v>9.0</c:v>
                </c:pt>
                <c:pt idx="191">
                  <c:v>3.0</c:v>
                </c:pt>
                <c:pt idx="192">
                  <c:v>65.0</c:v>
                </c:pt>
                <c:pt idx="193">
                  <c:v>32.0</c:v>
                </c:pt>
                <c:pt idx="194">
                  <c:v>49.0</c:v>
                </c:pt>
                <c:pt idx="195">
                  <c:v>5.0</c:v>
                </c:pt>
                <c:pt idx="196">
                  <c:v>23.0</c:v>
                </c:pt>
                <c:pt idx="197">
                  <c:v>11.0</c:v>
                </c:pt>
                <c:pt idx="198">
                  <c:v>4.0</c:v>
                </c:pt>
                <c:pt idx="199">
                  <c:v>6.0</c:v>
                </c:pt>
                <c:pt idx="200">
                  <c:v>1.0</c:v>
                </c:pt>
                <c:pt idx="201">
                  <c:v>39.0</c:v>
                </c:pt>
                <c:pt idx="202">
                  <c:v>20.0</c:v>
                </c:pt>
                <c:pt idx="203">
                  <c:v>31.0</c:v>
                </c:pt>
                <c:pt idx="204">
                  <c:v>11.0</c:v>
                </c:pt>
                <c:pt idx="205">
                  <c:v>2.0</c:v>
                </c:pt>
                <c:pt idx="206">
                  <c:v>40.0</c:v>
                </c:pt>
                <c:pt idx="207">
                  <c:v>48.0</c:v>
                </c:pt>
                <c:pt idx="208">
                  <c:v>31.0</c:v>
                </c:pt>
                <c:pt idx="209">
                  <c:v>11.0</c:v>
                </c:pt>
                <c:pt idx="210">
                  <c:v>45.0</c:v>
                </c:pt>
                <c:pt idx="211">
                  <c:v>71.0</c:v>
                </c:pt>
                <c:pt idx="212">
                  <c:v>7.0</c:v>
                </c:pt>
                <c:pt idx="213">
                  <c:v>18.0</c:v>
                </c:pt>
                <c:pt idx="214">
                  <c:v>7.0</c:v>
                </c:pt>
                <c:pt idx="215">
                  <c:v>5.0</c:v>
                </c:pt>
                <c:pt idx="216">
                  <c:v>11.0</c:v>
                </c:pt>
                <c:pt idx="217">
                  <c:v>35.0</c:v>
                </c:pt>
                <c:pt idx="218">
                  <c:v>1.0</c:v>
                </c:pt>
                <c:pt idx="219">
                  <c:v>41.0</c:v>
                </c:pt>
                <c:pt idx="220">
                  <c:v>13.0</c:v>
                </c:pt>
                <c:pt idx="221">
                  <c:v>8.0</c:v>
                </c:pt>
                <c:pt idx="222">
                  <c:v>7.0</c:v>
                </c:pt>
                <c:pt idx="223">
                  <c:v>1.0</c:v>
                </c:pt>
                <c:pt idx="224">
                  <c:v>59.0</c:v>
                </c:pt>
                <c:pt idx="225">
                  <c:v>3.0</c:v>
                </c:pt>
                <c:pt idx="226">
                  <c:v>34.0</c:v>
                </c:pt>
                <c:pt idx="227">
                  <c:v>7.0</c:v>
                </c:pt>
                <c:pt idx="228">
                  <c:v>2.0</c:v>
                </c:pt>
                <c:pt idx="229">
                  <c:v>2.0</c:v>
                </c:pt>
                <c:pt idx="230">
                  <c:v>26.0</c:v>
                </c:pt>
                <c:pt idx="231">
                  <c:v>57.0</c:v>
                </c:pt>
                <c:pt idx="232">
                  <c:v>45.0</c:v>
                </c:pt>
                <c:pt idx="233">
                  <c:v>26.0</c:v>
                </c:pt>
                <c:pt idx="234">
                  <c:v>36.0</c:v>
                </c:pt>
                <c:pt idx="235">
                  <c:v>42.0</c:v>
                </c:pt>
                <c:pt idx="236">
                  <c:v>1.0</c:v>
                </c:pt>
                <c:pt idx="237">
                  <c:v>62.0</c:v>
                </c:pt>
                <c:pt idx="238">
                  <c:v>6.0</c:v>
                </c:pt>
                <c:pt idx="239">
                  <c:v>27.0</c:v>
                </c:pt>
                <c:pt idx="240">
                  <c:v>7.0</c:v>
                </c:pt>
                <c:pt idx="241">
                  <c:v>1.0</c:v>
                </c:pt>
                <c:pt idx="242">
                  <c:v>16.0</c:v>
                </c:pt>
                <c:pt idx="243">
                  <c:v>19.0</c:v>
                </c:pt>
                <c:pt idx="244">
                  <c:v>4.0</c:v>
                </c:pt>
                <c:pt idx="245">
                  <c:v>1.0</c:v>
                </c:pt>
                <c:pt idx="246">
                  <c:v>20.0</c:v>
                </c:pt>
                <c:pt idx="247">
                  <c:v>34.0</c:v>
                </c:pt>
                <c:pt idx="248">
                  <c:v>65.0</c:v>
                </c:pt>
                <c:pt idx="249">
                  <c:v>2.0</c:v>
                </c:pt>
                <c:pt idx="250">
                  <c:v>7.0</c:v>
                </c:pt>
                <c:pt idx="251">
                  <c:v>21.0</c:v>
                </c:pt>
                <c:pt idx="252">
                  <c:v>39.0</c:v>
                </c:pt>
                <c:pt idx="253">
                  <c:v>1.0</c:v>
                </c:pt>
                <c:pt idx="254">
                  <c:v>45.0</c:v>
                </c:pt>
                <c:pt idx="255">
                  <c:v>32.0</c:v>
                </c:pt>
                <c:pt idx="256">
                  <c:v>23.0</c:v>
                </c:pt>
                <c:pt idx="257">
                  <c:v>25.0</c:v>
                </c:pt>
                <c:pt idx="258">
                  <c:v>2.0</c:v>
                </c:pt>
                <c:pt idx="259">
                  <c:v>6.0</c:v>
                </c:pt>
                <c:pt idx="260">
                  <c:v>12.0</c:v>
                </c:pt>
                <c:pt idx="261">
                  <c:v>8.0</c:v>
                </c:pt>
                <c:pt idx="262">
                  <c:v>49.0</c:v>
                </c:pt>
                <c:pt idx="263">
                  <c:v>39.0</c:v>
                </c:pt>
                <c:pt idx="264">
                  <c:v>25.0</c:v>
                </c:pt>
                <c:pt idx="265">
                  <c:v>3.0</c:v>
                </c:pt>
                <c:pt idx="266">
                  <c:v>8.0</c:v>
                </c:pt>
                <c:pt idx="267">
                  <c:v>11.0</c:v>
                </c:pt>
                <c:pt idx="268">
                  <c:v>32.0</c:v>
                </c:pt>
                <c:pt idx="269">
                  <c:v>71.0</c:v>
                </c:pt>
                <c:pt idx="270">
                  <c:v>58.0</c:v>
                </c:pt>
                <c:pt idx="271">
                  <c:v>55.0</c:v>
                </c:pt>
                <c:pt idx="272">
                  <c:v>13.0</c:v>
                </c:pt>
                <c:pt idx="273">
                  <c:v>11.0</c:v>
                </c:pt>
                <c:pt idx="274">
                  <c:v>1.0</c:v>
                </c:pt>
              </c:numCache>
            </c:numRef>
          </c:val>
        </c:ser>
        <c:dLbls>
          <c:showLegendKey val="0"/>
          <c:showVal val="0"/>
          <c:showCatName val="0"/>
          <c:showSerName val="0"/>
          <c:showPercent val="0"/>
          <c:showBubbleSize val="0"/>
        </c:dLbls>
        <c:gapWidth val="150"/>
        <c:axId val="-2115517624"/>
        <c:axId val="-2115189352"/>
      </c:barChart>
      <c:catAx>
        <c:axId val="-2115517624"/>
        <c:scaling>
          <c:orientation val="minMax"/>
        </c:scaling>
        <c:delete val="0"/>
        <c:axPos val="b"/>
        <c:title>
          <c:tx>
            <c:rich>
              <a:bodyPr/>
              <a:lstStyle/>
              <a:p>
                <a:pPr>
                  <a:defRPr/>
                </a:pPr>
                <a:r>
                  <a:rPr lang="en-US"/>
                  <a:t>User ID</a:t>
                </a:r>
              </a:p>
            </c:rich>
          </c:tx>
          <c:layout/>
          <c:overlay val="0"/>
        </c:title>
        <c:numFmt formatCode="General" sourceLinked="1"/>
        <c:majorTickMark val="out"/>
        <c:minorTickMark val="none"/>
        <c:tickLblPos val="nextTo"/>
        <c:txPr>
          <a:bodyPr rot="-1680000"/>
          <a:lstStyle/>
          <a:p>
            <a:pPr>
              <a:defRPr/>
            </a:pPr>
            <a:endParaRPr lang="en-US"/>
          </a:p>
        </c:txPr>
        <c:crossAx val="-2115189352"/>
        <c:crosses val="autoZero"/>
        <c:auto val="1"/>
        <c:lblAlgn val="ctr"/>
        <c:lblOffset val="100"/>
        <c:noMultiLvlLbl val="0"/>
      </c:catAx>
      <c:valAx>
        <c:axId val="-2115189352"/>
        <c:scaling>
          <c:orientation val="minMax"/>
        </c:scaling>
        <c:delete val="0"/>
        <c:axPos val="l"/>
        <c:majorGridlines/>
        <c:numFmt formatCode="General" sourceLinked="1"/>
        <c:majorTickMark val="out"/>
        <c:minorTickMark val="none"/>
        <c:tickLblPos val="nextTo"/>
        <c:crossAx val="-2115517624"/>
        <c:crosses val="autoZero"/>
        <c:crossBetween val="between"/>
      </c:valAx>
    </c:plotArea>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Number of Data Points by User ID</a:t>
            </a:r>
          </a:p>
        </c:rich>
      </c:tx>
      <c:layout/>
      <c:overlay val="0"/>
    </c:title>
    <c:autoTitleDeleted val="0"/>
    <c:plotArea>
      <c:layout/>
      <c:barChart>
        <c:barDir val="col"/>
        <c:grouping val="clustered"/>
        <c:varyColors val="0"/>
        <c:ser>
          <c:idx val="0"/>
          <c:order val="0"/>
          <c:tx>
            <c:strRef>
              <c:f>Sheet3!$C$3</c:f>
              <c:strCache>
                <c:ptCount val="1"/>
                <c:pt idx="0">
                  <c:v>Number of Data Points</c:v>
                </c:pt>
              </c:strCache>
            </c:strRef>
          </c:tx>
          <c:invertIfNegative val="0"/>
          <c:cat>
            <c:numRef>
              <c:f>Sheet3!$B$4:$B$278</c:f>
              <c:numCache>
                <c:formatCode>General</c:formatCode>
                <c:ptCount val="275"/>
                <c:pt idx="0">
                  <c:v>224.0</c:v>
                </c:pt>
                <c:pt idx="1">
                  <c:v>237.0</c:v>
                </c:pt>
                <c:pt idx="2">
                  <c:v>148.0</c:v>
                </c:pt>
                <c:pt idx="3">
                  <c:v>53.0</c:v>
                </c:pt>
                <c:pt idx="4">
                  <c:v>246.0</c:v>
                </c:pt>
                <c:pt idx="5">
                  <c:v>275.0</c:v>
                </c:pt>
                <c:pt idx="6">
                  <c:v>27.0</c:v>
                </c:pt>
                <c:pt idx="7">
                  <c:v>175.0</c:v>
                </c:pt>
                <c:pt idx="8">
                  <c:v>254.0</c:v>
                </c:pt>
                <c:pt idx="9">
                  <c:v>114.0</c:v>
                </c:pt>
                <c:pt idx="10">
                  <c:v>162.0</c:v>
                </c:pt>
                <c:pt idx="11">
                  <c:v>113.0</c:v>
                </c:pt>
                <c:pt idx="12">
                  <c:v>219.0</c:v>
                </c:pt>
                <c:pt idx="13">
                  <c:v>168.0</c:v>
                </c:pt>
                <c:pt idx="14">
                  <c:v>159.0</c:v>
                </c:pt>
                <c:pt idx="15">
                  <c:v>11.0</c:v>
                </c:pt>
                <c:pt idx="16">
                  <c:v>201.0</c:v>
                </c:pt>
                <c:pt idx="17">
                  <c:v>130.0</c:v>
                </c:pt>
                <c:pt idx="18">
                  <c:v>51.0</c:v>
                </c:pt>
                <c:pt idx="19">
                  <c:v>189.0</c:v>
                </c:pt>
                <c:pt idx="20">
                  <c:v>242.0</c:v>
                </c:pt>
                <c:pt idx="21">
                  <c:v>97.0</c:v>
                </c:pt>
                <c:pt idx="22">
                  <c:v>230.0</c:v>
                </c:pt>
                <c:pt idx="23">
                  <c:v>143.0</c:v>
                </c:pt>
                <c:pt idx="24">
                  <c:v>226.0</c:v>
                </c:pt>
                <c:pt idx="25">
                  <c:v>206.0</c:v>
                </c:pt>
                <c:pt idx="26">
                  <c:v>266.0</c:v>
                </c:pt>
                <c:pt idx="27">
                  <c:v>147.0</c:v>
                </c:pt>
                <c:pt idx="28">
                  <c:v>137.0</c:v>
                </c:pt>
                <c:pt idx="29">
                  <c:v>87.0</c:v>
                </c:pt>
                <c:pt idx="30">
                  <c:v>196.0</c:v>
                </c:pt>
                <c:pt idx="31">
                  <c:v>192.0</c:v>
                </c:pt>
                <c:pt idx="32">
                  <c:v>161.0</c:v>
                </c:pt>
                <c:pt idx="33">
                  <c:v>178.0</c:v>
                </c:pt>
                <c:pt idx="34">
                  <c:v>37.0</c:v>
                </c:pt>
                <c:pt idx="35">
                  <c:v>216.0</c:v>
                </c:pt>
                <c:pt idx="36">
                  <c:v>250.0</c:v>
                </c:pt>
                <c:pt idx="37">
                  <c:v>102.0</c:v>
                </c:pt>
                <c:pt idx="38">
                  <c:v>86.0</c:v>
                </c:pt>
                <c:pt idx="39">
                  <c:v>20.0</c:v>
                </c:pt>
                <c:pt idx="40">
                  <c:v>95.0</c:v>
                </c:pt>
                <c:pt idx="41">
                  <c:v>188.0</c:v>
                </c:pt>
                <c:pt idx="42">
                  <c:v>155.0</c:v>
                </c:pt>
                <c:pt idx="43">
                  <c:v>182.0</c:v>
                </c:pt>
                <c:pt idx="44">
                  <c:v>45.0</c:v>
                </c:pt>
                <c:pt idx="45">
                  <c:v>100.0</c:v>
                </c:pt>
                <c:pt idx="46">
                  <c:v>105.0</c:v>
                </c:pt>
                <c:pt idx="47">
                  <c:v>229.0</c:v>
                </c:pt>
                <c:pt idx="48">
                  <c:v>268.0</c:v>
                </c:pt>
                <c:pt idx="49">
                  <c:v>170.0</c:v>
                </c:pt>
                <c:pt idx="50">
                  <c:v>25.0</c:v>
                </c:pt>
                <c:pt idx="51">
                  <c:v>146.0</c:v>
                </c:pt>
                <c:pt idx="52">
                  <c:v>245.0</c:v>
                </c:pt>
                <c:pt idx="53">
                  <c:v>139.0</c:v>
                </c:pt>
                <c:pt idx="54">
                  <c:v>76.0</c:v>
                </c:pt>
                <c:pt idx="55">
                  <c:v>74.0</c:v>
                </c:pt>
                <c:pt idx="56">
                  <c:v>239.0</c:v>
                </c:pt>
                <c:pt idx="57">
                  <c:v>79.0</c:v>
                </c:pt>
                <c:pt idx="58">
                  <c:v>71.0</c:v>
                </c:pt>
                <c:pt idx="59">
                  <c:v>133.0</c:v>
                </c:pt>
                <c:pt idx="60">
                  <c:v>125.0</c:v>
                </c:pt>
                <c:pt idx="61">
                  <c:v>90.0</c:v>
                </c:pt>
                <c:pt idx="62">
                  <c:v>58.0</c:v>
                </c:pt>
                <c:pt idx="63">
                  <c:v>15.0</c:v>
                </c:pt>
                <c:pt idx="64">
                  <c:v>122.0</c:v>
                </c:pt>
                <c:pt idx="65">
                  <c:v>267.0</c:v>
                </c:pt>
                <c:pt idx="66">
                  <c:v>36.0</c:v>
                </c:pt>
                <c:pt idx="67">
                  <c:v>150.0</c:v>
                </c:pt>
                <c:pt idx="68">
                  <c:v>260.0</c:v>
                </c:pt>
                <c:pt idx="69">
                  <c:v>96.0</c:v>
                </c:pt>
                <c:pt idx="70">
                  <c:v>52.0</c:v>
                </c:pt>
                <c:pt idx="71">
                  <c:v>169.0</c:v>
                </c:pt>
                <c:pt idx="72">
                  <c:v>140.0</c:v>
                </c:pt>
                <c:pt idx="73">
                  <c:v>89.0</c:v>
                </c:pt>
                <c:pt idx="74">
                  <c:v>46.0</c:v>
                </c:pt>
                <c:pt idx="75">
                  <c:v>75.0</c:v>
                </c:pt>
                <c:pt idx="76">
                  <c:v>88.0</c:v>
                </c:pt>
                <c:pt idx="77">
                  <c:v>251.0</c:v>
                </c:pt>
                <c:pt idx="78">
                  <c:v>165.0</c:v>
                </c:pt>
                <c:pt idx="79">
                  <c:v>274.0</c:v>
                </c:pt>
                <c:pt idx="80">
                  <c:v>141.0</c:v>
                </c:pt>
                <c:pt idx="81">
                  <c:v>153.0</c:v>
                </c:pt>
                <c:pt idx="82">
                  <c:v>191.0</c:v>
                </c:pt>
                <c:pt idx="83">
                  <c:v>223.0</c:v>
                </c:pt>
                <c:pt idx="84">
                  <c:v>104.0</c:v>
                </c:pt>
                <c:pt idx="85">
                  <c:v>72.0</c:v>
                </c:pt>
                <c:pt idx="86">
                  <c:v>5.0</c:v>
                </c:pt>
                <c:pt idx="87">
                  <c:v>222.0</c:v>
                </c:pt>
                <c:pt idx="88">
                  <c:v>26.0</c:v>
                </c:pt>
                <c:pt idx="89">
                  <c:v>81.0</c:v>
                </c:pt>
                <c:pt idx="90">
                  <c:v>228.0</c:v>
                </c:pt>
                <c:pt idx="91">
                  <c:v>120.0</c:v>
                </c:pt>
                <c:pt idx="92">
                  <c:v>273.0</c:v>
                </c:pt>
                <c:pt idx="93">
                  <c:v>111.0</c:v>
                </c:pt>
                <c:pt idx="94">
                  <c:v>60.0</c:v>
                </c:pt>
                <c:pt idx="95">
                  <c:v>217.0</c:v>
                </c:pt>
                <c:pt idx="96">
                  <c:v>200.0</c:v>
                </c:pt>
                <c:pt idx="97">
                  <c:v>213.0</c:v>
                </c:pt>
                <c:pt idx="98">
                  <c:v>67.0</c:v>
                </c:pt>
                <c:pt idx="99">
                  <c:v>38.0</c:v>
                </c:pt>
                <c:pt idx="100">
                  <c:v>119.0</c:v>
                </c:pt>
                <c:pt idx="101">
                  <c:v>262.0</c:v>
                </c:pt>
                <c:pt idx="102">
                  <c:v>118.0</c:v>
                </c:pt>
                <c:pt idx="103">
                  <c:v>116.0</c:v>
                </c:pt>
                <c:pt idx="104">
                  <c:v>54.0</c:v>
                </c:pt>
                <c:pt idx="105">
                  <c:v>63.0</c:v>
                </c:pt>
                <c:pt idx="106">
                  <c:v>91.0</c:v>
                </c:pt>
                <c:pt idx="107">
                  <c:v>17.0</c:v>
                </c:pt>
                <c:pt idx="108">
                  <c:v>198.0</c:v>
                </c:pt>
                <c:pt idx="109">
                  <c:v>49.0</c:v>
                </c:pt>
                <c:pt idx="110">
                  <c:v>31.0</c:v>
                </c:pt>
                <c:pt idx="111">
                  <c:v>261.0</c:v>
                </c:pt>
                <c:pt idx="112">
                  <c:v>204.0</c:v>
                </c:pt>
                <c:pt idx="113">
                  <c:v>199.0</c:v>
                </c:pt>
                <c:pt idx="114">
                  <c:v>259.0</c:v>
                </c:pt>
                <c:pt idx="115">
                  <c:v>83.0</c:v>
                </c:pt>
                <c:pt idx="116">
                  <c:v>256.0</c:v>
                </c:pt>
                <c:pt idx="117">
                  <c:v>28.0</c:v>
                </c:pt>
                <c:pt idx="118">
                  <c:v>132.0</c:v>
                </c:pt>
                <c:pt idx="119">
                  <c:v>197.0</c:v>
                </c:pt>
                <c:pt idx="120">
                  <c:v>121.0</c:v>
                </c:pt>
                <c:pt idx="121">
                  <c:v>85.0</c:v>
                </c:pt>
                <c:pt idx="122">
                  <c:v>21.0</c:v>
                </c:pt>
                <c:pt idx="123">
                  <c:v>247.0</c:v>
                </c:pt>
                <c:pt idx="124">
                  <c:v>117.0</c:v>
                </c:pt>
                <c:pt idx="125">
                  <c:v>123.0</c:v>
                </c:pt>
                <c:pt idx="126">
                  <c:v>14.0</c:v>
                </c:pt>
                <c:pt idx="127">
                  <c:v>50.0</c:v>
                </c:pt>
                <c:pt idx="128">
                  <c:v>214.0</c:v>
                </c:pt>
                <c:pt idx="129">
                  <c:v>241.0</c:v>
                </c:pt>
                <c:pt idx="130">
                  <c:v>98.0</c:v>
                </c:pt>
                <c:pt idx="131">
                  <c:v>73.0</c:v>
                </c:pt>
                <c:pt idx="132">
                  <c:v>131.0</c:v>
                </c:pt>
                <c:pt idx="133">
                  <c:v>136.0</c:v>
                </c:pt>
                <c:pt idx="134">
                  <c:v>70.0</c:v>
                </c:pt>
                <c:pt idx="135">
                  <c:v>109.0</c:v>
                </c:pt>
                <c:pt idx="136">
                  <c:v>187.0</c:v>
                </c:pt>
                <c:pt idx="137">
                  <c:v>184.0</c:v>
                </c:pt>
                <c:pt idx="138">
                  <c:v>84.0</c:v>
                </c:pt>
                <c:pt idx="139">
                  <c:v>82.0</c:v>
                </c:pt>
                <c:pt idx="140">
                  <c:v>152.0</c:v>
                </c:pt>
                <c:pt idx="141">
                  <c:v>210.0</c:v>
                </c:pt>
                <c:pt idx="142">
                  <c:v>106.0</c:v>
                </c:pt>
                <c:pt idx="143">
                  <c:v>202.0</c:v>
                </c:pt>
                <c:pt idx="144">
                  <c:v>157.0</c:v>
                </c:pt>
                <c:pt idx="145">
                  <c:v>180.0</c:v>
                </c:pt>
                <c:pt idx="146">
                  <c:v>35.0</c:v>
                </c:pt>
                <c:pt idx="147">
                  <c:v>269.0</c:v>
                </c:pt>
                <c:pt idx="148">
                  <c:v>57.0</c:v>
                </c:pt>
                <c:pt idx="149">
                  <c:v>12.0</c:v>
                </c:pt>
                <c:pt idx="150">
                  <c:v>19.0</c:v>
                </c:pt>
                <c:pt idx="151">
                  <c:v>107.0</c:v>
                </c:pt>
                <c:pt idx="152">
                  <c:v>93.0</c:v>
                </c:pt>
                <c:pt idx="153">
                  <c:v>34.0</c:v>
                </c:pt>
                <c:pt idx="154">
                  <c:v>265.0</c:v>
                </c:pt>
                <c:pt idx="155">
                  <c:v>22.0</c:v>
                </c:pt>
                <c:pt idx="156">
                  <c:v>4.0</c:v>
                </c:pt>
                <c:pt idx="157">
                  <c:v>167.0</c:v>
                </c:pt>
                <c:pt idx="158">
                  <c:v>221.0</c:v>
                </c:pt>
                <c:pt idx="159">
                  <c:v>68.0</c:v>
                </c:pt>
                <c:pt idx="160">
                  <c:v>177.0</c:v>
                </c:pt>
                <c:pt idx="161">
                  <c:v>56.0</c:v>
                </c:pt>
                <c:pt idx="162">
                  <c:v>115.0</c:v>
                </c:pt>
                <c:pt idx="163">
                  <c:v>144.0</c:v>
                </c:pt>
                <c:pt idx="164">
                  <c:v>42.0</c:v>
                </c:pt>
                <c:pt idx="165">
                  <c:v>240.0</c:v>
                </c:pt>
                <c:pt idx="166">
                  <c:v>69.0</c:v>
                </c:pt>
                <c:pt idx="167">
                  <c:v>176.0</c:v>
                </c:pt>
                <c:pt idx="168">
                  <c:v>92.0</c:v>
                </c:pt>
                <c:pt idx="169">
                  <c:v>135.0</c:v>
                </c:pt>
                <c:pt idx="170">
                  <c:v>205.0</c:v>
                </c:pt>
                <c:pt idx="171">
                  <c:v>183.0</c:v>
                </c:pt>
                <c:pt idx="172">
                  <c:v>160.0</c:v>
                </c:pt>
                <c:pt idx="173">
                  <c:v>7.0</c:v>
                </c:pt>
                <c:pt idx="174">
                  <c:v>23.0</c:v>
                </c:pt>
                <c:pt idx="175">
                  <c:v>138.0</c:v>
                </c:pt>
                <c:pt idx="176">
                  <c:v>149.0</c:v>
                </c:pt>
                <c:pt idx="177">
                  <c:v>156.0</c:v>
                </c:pt>
                <c:pt idx="178">
                  <c:v>80.0</c:v>
                </c:pt>
                <c:pt idx="179">
                  <c:v>59.0</c:v>
                </c:pt>
                <c:pt idx="180">
                  <c:v>40.0</c:v>
                </c:pt>
                <c:pt idx="181">
                  <c:v>271.0</c:v>
                </c:pt>
                <c:pt idx="182">
                  <c:v>215.0</c:v>
                </c:pt>
                <c:pt idx="183">
                  <c:v>252.0</c:v>
                </c:pt>
                <c:pt idx="184">
                  <c:v>127.0</c:v>
                </c:pt>
                <c:pt idx="185">
                  <c:v>6.0</c:v>
                </c:pt>
                <c:pt idx="186">
                  <c:v>55.0</c:v>
                </c:pt>
                <c:pt idx="187">
                  <c:v>24.0</c:v>
                </c:pt>
                <c:pt idx="188">
                  <c:v>243.0</c:v>
                </c:pt>
                <c:pt idx="189">
                  <c:v>253.0</c:v>
                </c:pt>
                <c:pt idx="190">
                  <c:v>145.0</c:v>
                </c:pt>
                <c:pt idx="191">
                  <c:v>2.0</c:v>
                </c:pt>
                <c:pt idx="192">
                  <c:v>10.0</c:v>
                </c:pt>
                <c:pt idx="193">
                  <c:v>9.0</c:v>
                </c:pt>
                <c:pt idx="194">
                  <c:v>110.0</c:v>
                </c:pt>
                <c:pt idx="195">
                  <c:v>193.0</c:v>
                </c:pt>
                <c:pt idx="196">
                  <c:v>231.0</c:v>
                </c:pt>
                <c:pt idx="197">
                  <c:v>154.0</c:v>
                </c:pt>
                <c:pt idx="198">
                  <c:v>244.0</c:v>
                </c:pt>
                <c:pt idx="199">
                  <c:v>270.0</c:v>
                </c:pt>
                <c:pt idx="200">
                  <c:v>174.0</c:v>
                </c:pt>
                <c:pt idx="201">
                  <c:v>173.0</c:v>
                </c:pt>
                <c:pt idx="202">
                  <c:v>263.0</c:v>
                </c:pt>
                <c:pt idx="203">
                  <c:v>61.0</c:v>
                </c:pt>
                <c:pt idx="204">
                  <c:v>78.0</c:v>
                </c:pt>
                <c:pt idx="205">
                  <c:v>44.0</c:v>
                </c:pt>
                <c:pt idx="206">
                  <c:v>99.0</c:v>
                </c:pt>
                <c:pt idx="207">
                  <c:v>142.0</c:v>
                </c:pt>
                <c:pt idx="208">
                  <c:v>3.0</c:v>
                </c:pt>
                <c:pt idx="209">
                  <c:v>30.0</c:v>
                </c:pt>
                <c:pt idx="210">
                  <c:v>258.0</c:v>
                </c:pt>
                <c:pt idx="211">
                  <c:v>64.0</c:v>
                </c:pt>
                <c:pt idx="212">
                  <c:v>108.0</c:v>
                </c:pt>
                <c:pt idx="213">
                  <c:v>128.0</c:v>
                </c:pt>
                <c:pt idx="214">
                  <c:v>41.0</c:v>
                </c:pt>
                <c:pt idx="215">
                  <c:v>236.0</c:v>
                </c:pt>
                <c:pt idx="216">
                  <c:v>94.0</c:v>
                </c:pt>
                <c:pt idx="217">
                  <c:v>272.0</c:v>
                </c:pt>
                <c:pt idx="218">
                  <c:v>13.0</c:v>
                </c:pt>
                <c:pt idx="219">
                  <c:v>8.0</c:v>
                </c:pt>
                <c:pt idx="220">
                  <c:v>126.0</c:v>
                </c:pt>
                <c:pt idx="221">
                  <c:v>255.0</c:v>
                </c:pt>
                <c:pt idx="222">
                  <c:v>1.0</c:v>
                </c:pt>
                <c:pt idx="223">
                  <c:v>39.0</c:v>
                </c:pt>
                <c:pt idx="224">
                  <c:v>227.0</c:v>
                </c:pt>
                <c:pt idx="225">
                  <c:v>43.0</c:v>
                </c:pt>
                <c:pt idx="226">
                  <c:v>124.0</c:v>
                </c:pt>
                <c:pt idx="227">
                  <c:v>62.0</c:v>
                </c:pt>
                <c:pt idx="228">
                  <c:v>47.0</c:v>
                </c:pt>
                <c:pt idx="229">
                  <c:v>194.0</c:v>
                </c:pt>
                <c:pt idx="230">
                  <c:v>134.0</c:v>
                </c:pt>
                <c:pt idx="231">
                  <c:v>32.0</c:v>
                </c:pt>
                <c:pt idx="232">
                  <c:v>48.0</c:v>
                </c:pt>
                <c:pt idx="233">
                  <c:v>257.0</c:v>
                </c:pt>
                <c:pt idx="234">
                  <c:v>33.0</c:v>
                </c:pt>
                <c:pt idx="235">
                  <c:v>179.0</c:v>
                </c:pt>
                <c:pt idx="236">
                  <c:v>172.0</c:v>
                </c:pt>
                <c:pt idx="237">
                  <c:v>234.0</c:v>
                </c:pt>
                <c:pt idx="238">
                  <c:v>185.0</c:v>
                </c:pt>
                <c:pt idx="239">
                  <c:v>158.0</c:v>
                </c:pt>
                <c:pt idx="240">
                  <c:v>77.0</c:v>
                </c:pt>
                <c:pt idx="241">
                  <c:v>171.0</c:v>
                </c:pt>
                <c:pt idx="242">
                  <c:v>101.0</c:v>
                </c:pt>
                <c:pt idx="243">
                  <c:v>151.0</c:v>
                </c:pt>
                <c:pt idx="244">
                  <c:v>209.0</c:v>
                </c:pt>
                <c:pt idx="245">
                  <c:v>211.0</c:v>
                </c:pt>
                <c:pt idx="246">
                  <c:v>220.0</c:v>
                </c:pt>
                <c:pt idx="247">
                  <c:v>233.0</c:v>
                </c:pt>
                <c:pt idx="248">
                  <c:v>112.0</c:v>
                </c:pt>
                <c:pt idx="249">
                  <c:v>18.0</c:v>
                </c:pt>
                <c:pt idx="250">
                  <c:v>203.0</c:v>
                </c:pt>
                <c:pt idx="251">
                  <c:v>186.0</c:v>
                </c:pt>
                <c:pt idx="252">
                  <c:v>208.0</c:v>
                </c:pt>
                <c:pt idx="253">
                  <c:v>164.0</c:v>
                </c:pt>
                <c:pt idx="254">
                  <c:v>66.0</c:v>
                </c:pt>
                <c:pt idx="255">
                  <c:v>235.0</c:v>
                </c:pt>
                <c:pt idx="256">
                  <c:v>190.0</c:v>
                </c:pt>
                <c:pt idx="257">
                  <c:v>264.0</c:v>
                </c:pt>
                <c:pt idx="258">
                  <c:v>29.0</c:v>
                </c:pt>
                <c:pt idx="259">
                  <c:v>16.0</c:v>
                </c:pt>
                <c:pt idx="260">
                  <c:v>232.0</c:v>
                </c:pt>
                <c:pt idx="261">
                  <c:v>129.0</c:v>
                </c:pt>
                <c:pt idx="262">
                  <c:v>195.0</c:v>
                </c:pt>
                <c:pt idx="263">
                  <c:v>218.0</c:v>
                </c:pt>
                <c:pt idx="264">
                  <c:v>65.0</c:v>
                </c:pt>
                <c:pt idx="265">
                  <c:v>248.0</c:v>
                </c:pt>
                <c:pt idx="266">
                  <c:v>103.0</c:v>
                </c:pt>
                <c:pt idx="267">
                  <c:v>238.0</c:v>
                </c:pt>
                <c:pt idx="268">
                  <c:v>207.0</c:v>
                </c:pt>
                <c:pt idx="269">
                  <c:v>225.0</c:v>
                </c:pt>
                <c:pt idx="270">
                  <c:v>212.0</c:v>
                </c:pt>
                <c:pt idx="271">
                  <c:v>163.0</c:v>
                </c:pt>
                <c:pt idx="272">
                  <c:v>166.0</c:v>
                </c:pt>
                <c:pt idx="273">
                  <c:v>249.0</c:v>
                </c:pt>
                <c:pt idx="274">
                  <c:v>181.0</c:v>
                </c:pt>
              </c:numCache>
            </c:numRef>
          </c:cat>
          <c:val>
            <c:numRef>
              <c:f>Sheet3!$C$4:$C$278</c:f>
              <c:numCache>
                <c:formatCode>General</c:formatCode>
                <c:ptCount val="275"/>
                <c:pt idx="0">
                  <c:v>1.0</c:v>
                </c:pt>
                <c:pt idx="1">
                  <c:v>1.0</c:v>
                </c:pt>
                <c:pt idx="2">
                  <c:v>1.0</c:v>
                </c:pt>
                <c:pt idx="3">
                  <c:v>1.0</c:v>
                </c:pt>
                <c:pt idx="4">
                  <c:v>1.0</c:v>
                </c:pt>
                <c:pt idx="5">
                  <c:v>1.0</c:v>
                </c:pt>
                <c:pt idx="6">
                  <c:v>1.0</c:v>
                </c:pt>
                <c:pt idx="7">
                  <c:v>1.0</c:v>
                </c:pt>
                <c:pt idx="8">
                  <c:v>1.0</c:v>
                </c:pt>
                <c:pt idx="9">
                  <c:v>1.0</c:v>
                </c:pt>
                <c:pt idx="10">
                  <c:v>1.0</c:v>
                </c:pt>
                <c:pt idx="11">
                  <c:v>1.0</c:v>
                </c:pt>
                <c:pt idx="12">
                  <c:v>2.0</c:v>
                </c:pt>
                <c:pt idx="13">
                  <c:v>2.0</c:v>
                </c:pt>
                <c:pt idx="14">
                  <c:v>2.0</c:v>
                </c:pt>
                <c:pt idx="15">
                  <c:v>2.0</c:v>
                </c:pt>
                <c:pt idx="16">
                  <c:v>2.0</c:v>
                </c:pt>
                <c:pt idx="17">
                  <c:v>2.0</c:v>
                </c:pt>
                <c:pt idx="18">
                  <c:v>3.0</c:v>
                </c:pt>
                <c:pt idx="19">
                  <c:v>3.0</c:v>
                </c:pt>
                <c:pt idx="20">
                  <c:v>3.0</c:v>
                </c:pt>
                <c:pt idx="21">
                  <c:v>4.0</c:v>
                </c:pt>
                <c:pt idx="22">
                  <c:v>6.0</c:v>
                </c:pt>
                <c:pt idx="23">
                  <c:v>6.0</c:v>
                </c:pt>
                <c:pt idx="24">
                  <c:v>6.0</c:v>
                </c:pt>
                <c:pt idx="25">
                  <c:v>8.0</c:v>
                </c:pt>
                <c:pt idx="26">
                  <c:v>8.0</c:v>
                </c:pt>
                <c:pt idx="27">
                  <c:v>9.0</c:v>
                </c:pt>
                <c:pt idx="28">
                  <c:v>10.0</c:v>
                </c:pt>
                <c:pt idx="29">
                  <c:v>10.0</c:v>
                </c:pt>
                <c:pt idx="30">
                  <c:v>12.0</c:v>
                </c:pt>
                <c:pt idx="31">
                  <c:v>12.0</c:v>
                </c:pt>
                <c:pt idx="32">
                  <c:v>12.0</c:v>
                </c:pt>
                <c:pt idx="33">
                  <c:v>13.0</c:v>
                </c:pt>
                <c:pt idx="34">
                  <c:v>13.0</c:v>
                </c:pt>
                <c:pt idx="35">
                  <c:v>15.0</c:v>
                </c:pt>
                <c:pt idx="36">
                  <c:v>15.0</c:v>
                </c:pt>
                <c:pt idx="37">
                  <c:v>16.0</c:v>
                </c:pt>
                <c:pt idx="38">
                  <c:v>17.0</c:v>
                </c:pt>
                <c:pt idx="39">
                  <c:v>17.0</c:v>
                </c:pt>
                <c:pt idx="40">
                  <c:v>18.0</c:v>
                </c:pt>
                <c:pt idx="41">
                  <c:v>18.0</c:v>
                </c:pt>
                <c:pt idx="42">
                  <c:v>19.0</c:v>
                </c:pt>
                <c:pt idx="43">
                  <c:v>22.0</c:v>
                </c:pt>
                <c:pt idx="44">
                  <c:v>22.0</c:v>
                </c:pt>
                <c:pt idx="45">
                  <c:v>23.0</c:v>
                </c:pt>
                <c:pt idx="46">
                  <c:v>23.0</c:v>
                </c:pt>
                <c:pt idx="47">
                  <c:v>23.0</c:v>
                </c:pt>
                <c:pt idx="48">
                  <c:v>24.0</c:v>
                </c:pt>
                <c:pt idx="49">
                  <c:v>24.0</c:v>
                </c:pt>
                <c:pt idx="50">
                  <c:v>25.0</c:v>
                </c:pt>
                <c:pt idx="51">
                  <c:v>25.0</c:v>
                </c:pt>
                <c:pt idx="52">
                  <c:v>27.0</c:v>
                </c:pt>
                <c:pt idx="53">
                  <c:v>28.0</c:v>
                </c:pt>
                <c:pt idx="54">
                  <c:v>29.0</c:v>
                </c:pt>
                <c:pt idx="55">
                  <c:v>29.0</c:v>
                </c:pt>
                <c:pt idx="56">
                  <c:v>30.0</c:v>
                </c:pt>
                <c:pt idx="57">
                  <c:v>30.0</c:v>
                </c:pt>
                <c:pt idx="58">
                  <c:v>30.0</c:v>
                </c:pt>
                <c:pt idx="59">
                  <c:v>32.0</c:v>
                </c:pt>
                <c:pt idx="60">
                  <c:v>32.0</c:v>
                </c:pt>
                <c:pt idx="61">
                  <c:v>32.0</c:v>
                </c:pt>
                <c:pt idx="62">
                  <c:v>33.0</c:v>
                </c:pt>
                <c:pt idx="63">
                  <c:v>34.0</c:v>
                </c:pt>
                <c:pt idx="64">
                  <c:v>41.0</c:v>
                </c:pt>
                <c:pt idx="65">
                  <c:v>43.0</c:v>
                </c:pt>
                <c:pt idx="66">
                  <c:v>43.0</c:v>
                </c:pt>
                <c:pt idx="67">
                  <c:v>44.0</c:v>
                </c:pt>
                <c:pt idx="68">
                  <c:v>46.0</c:v>
                </c:pt>
                <c:pt idx="69">
                  <c:v>47.0</c:v>
                </c:pt>
                <c:pt idx="70">
                  <c:v>48.0</c:v>
                </c:pt>
                <c:pt idx="71">
                  <c:v>48.0</c:v>
                </c:pt>
                <c:pt idx="72">
                  <c:v>50.0</c:v>
                </c:pt>
                <c:pt idx="73">
                  <c:v>52.0</c:v>
                </c:pt>
                <c:pt idx="74">
                  <c:v>52.0</c:v>
                </c:pt>
                <c:pt idx="75">
                  <c:v>55.0</c:v>
                </c:pt>
                <c:pt idx="76">
                  <c:v>56.0</c:v>
                </c:pt>
                <c:pt idx="77">
                  <c:v>56.0</c:v>
                </c:pt>
                <c:pt idx="78">
                  <c:v>57.0</c:v>
                </c:pt>
                <c:pt idx="79">
                  <c:v>58.0</c:v>
                </c:pt>
                <c:pt idx="80">
                  <c:v>59.0</c:v>
                </c:pt>
                <c:pt idx="81">
                  <c:v>62.0</c:v>
                </c:pt>
                <c:pt idx="82">
                  <c:v>66.0</c:v>
                </c:pt>
                <c:pt idx="83">
                  <c:v>67.0</c:v>
                </c:pt>
                <c:pt idx="84">
                  <c:v>67.0</c:v>
                </c:pt>
                <c:pt idx="85">
                  <c:v>70.0</c:v>
                </c:pt>
                <c:pt idx="86">
                  <c:v>73.0</c:v>
                </c:pt>
                <c:pt idx="87">
                  <c:v>74.0</c:v>
                </c:pt>
                <c:pt idx="88">
                  <c:v>75.0</c:v>
                </c:pt>
                <c:pt idx="89">
                  <c:v>81.0</c:v>
                </c:pt>
                <c:pt idx="90">
                  <c:v>82.0</c:v>
                </c:pt>
                <c:pt idx="91">
                  <c:v>83.0</c:v>
                </c:pt>
                <c:pt idx="92">
                  <c:v>86.0</c:v>
                </c:pt>
                <c:pt idx="93">
                  <c:v>86.0</c:v>
                </c:pt>
                <c:pt idx="94">
                  <c:v>90.0</c:v>
                </c:pt>
                <c:pt idx="95">
                  <c:v>90.0</c:v>
                </c:pt>
                <c:pt idx="96">
                  <c:v>90.0</c:v>
                </c:pt>
                <c:pt idx="97">
                  <c:v>91.0</c:v>
                </c:pt>
                <c:pt idx="98">
                  <c:v>91.0</c:v>
                </c:pt>
                <c:pt idx="99">
                  <c:v>94.0</c:v>
                </c:pt>
                <c:pt idx="100">
                  <c:v>95.0</c:v>
                </c:pt>
                <c:pt idx="101">
                  <c:v>106.0</c:v>
                </c:pt>
                <c:pt idx="102">
                  <c:v>106.0</c:v>
                </c:pt>
                <c:pt idx="103">
                  <c:v>117.0</c:v>
                </c:pt>
                <c:pt idx="104">
                  <c:v>118.0</c:v>
                </c:pt>
                <c:pt idx="105">
                  <c:v>127.0</c:v>
                </c:pt>
                <c:pt idx="106">
                  <c:v>128.0</c:v>
                </c:pt>
                <c:pt idx="107">
                  <c:v>128.0</c:v>
                </c:pt>
                <c:pt idx="108">
                  <c:v>128.0</c:v>
                </c:pt>
                <c:pt idx="109">
                  <c:v>129.0</c:v>
                </c:pt>
                <c:pt idx="110">
                  <c:v>133.0</c:v>
                </c:pt>
                <c:pt idx="111">
                  <c:v>139.0</c:v>
                </c:pt>
                <c:pt idx="112">
                  <c:v>146.0</c:v>
                </c:pt>
                <c:pt idx="113">
                  <c:v>148.0</c:v>
                </c:pt>
                <c:pt idx="114">
                  <c:v>149.0</c:v>
                </c:pt>
                <c:pt idx="115">
                  <c:v>150.0</c:v>
                </c:pt>
                <c:pt idx="116">
                  <c:v>159.0</c:v>
                </c:pt>
                <c:pt idx="117">
                  <c:v>164.0</c:v>
                </c:pt>
                <c:pt idx="118">
                  <c:v>165.0</c:v>
                </c:pt>
                <c:pt idx="119">
                  <c:v>167.0</c:v>
                </c:pt>
                <c:pt idx="120">
                  <c:v>168.0</c:v>
                </c:pt>
                <c:pt idx="121">
                  <c:v>169.0</c:v>
                </c:pt>
                <c:pt idx="122">
                  <c:v>180.0</c:v>
                </c:pt>
                <c:pt idx="123">
                  <c:v>183.0</c:v>
                </c:pt>
                <c:pt idx="124">
                  <c:v>189.0</c:v>
                </c:pt>
                <c:pt idx="125">
                  <c:v>193.0</c:v>
                </c:pt>
                <c:pt idx="126">
                  <c:v>197.0</c:v>
                </c:pt>
                <c:pt idx="127">
                  <c:v>197.0</c:v>
                </c:pt>
                <c:pt idx="128">
                  <c:v>197.0</c:v>
                </c:pt>
                <c:pt idx="129">
                  <c:v>199.0</c:v>
                </c:pt>
                <c:pt idx="130">
                  <c:v>213.0</c:v>
                </c:pt>
                <c:pt idx="131">
                  <c:v>215.0</c:v>
                </c:pt>
                <c:pt idx="132">
                  <c:v>228.0</c:v>
                </c:pt>
                <c:pt idx="133">
                  <c:v>229.0</c:v>
                </c:pt>
                <c:pt idx="134">
                  <c:v>233.0</c:v>
                </c:pt>
                <c:pt idx="135">
                  <c:v>236.0</c:v>
                </c:pt>
                <c:pt idx="136">
                  <c:v>238.0</c:v>
                </c:pt>
                <c:pt idx="137">
                  <c:v>241.0</c:v>
                </c:pt>
                <c:pt idx="138">
                  <c:v>242.0</c:v>
                </c:pt>
                <c:pt idx="139">
                  <c:v>247.0</c:v>
                </c:pt>
                <c:pt idx="140">
                  <c:v>257.0</c:v>
                </c:pt>
                <c:pt idx="141">
                  <c:v>265.0</c:v>
                </c:pt>
                <c:pt idx="142">
                  <c:v>271.0</c:v>
                </c:pt>
                <c:pt idx="143">
                  <c:v>279.0</c:v>
                </c:pt>
                <c:pt idx="144">
                  <c:v>295.0</c:v>
                </c:pt>
                <c:pt idx="145">
                  <c:v>302.0</c:v>
                </c:pt>
                <c:pt idx="146">
                  <c:v>303.0</c:v>
                </c:pt>
                <c:pt idx="147">
                  <c:v>311.0</c:v>
                </c:pt>
                <c:pt idx="148">
                  <c:v>313.0</c:v>
                </c:pt>
                <c:pt idx="149">
                  <c:v>316.0</c:v>
                </c:pt>
                <c:pt idx="150">
                  <c:v>333.0</c:v>
                </c:pt>
                <c:pt idx="151">
                  <c:v>334.0</c:v>
                </c:pt>
                <c:pt idx="152">
                  <c:v>342.0</c:v>
                </c:pt>
                <c:pt idx="153">
                  <c:v>348.0</c:v>
                </c:pt>
                <c:pt idx="154">
                  <c:v>353.0</c:v>
                </c:pt>
                <c:pt idx="155">
                  <c:v>370.0</c:v>
                </c:pt>
                <c:pt idx="156">
                  <c:v>372.0</c:v>
                </c:pt>
                <c:pt idx="157">
                  <c:v>375.0</c:v>
                </c:pt>
                <c:pt idx="158">
                  <c:v>376.0</c:v>
                </c:pt>
                <c:pt idx="159">
                  <c:v>386.0</c:v>
                </c:pt>
                <c:pt idx="160">
                  <c:v>392.0</c:v>
                </c:pt>
                <c:pt idx="161">
                  <c:v>401.0</c:v>
                </c:pt>
                <c:pt idx="162">
                  <c:v>402.0</c:v>
                </c:pt>
                <c:pt idx="163">
                  <c:v>404.0</c:v>
                </c:pt>
                <c:pt idx="164">
                  <c:v>413.0</c:v>
                </c:pt>
                <c:pt idx="165">
                  <c:v>416.0</c:v>
                </c:pt>
                <c:pt idx="166">
                  <c:v>422.0</c:v>
                </c:pt>
                <c:pt idx="167">
                  <c:v>432.0</c:v>
                </c:pt>
                <c:pt idx="168">
                  <c:v>436.0</c:v>
                </c:pt>
                <c:pt idx="169">
                  <c:v>439.0</c:v>
                </c:pt>
                <c:pt idx="170">
                  <c:v>439.0</c:v>
                </c:pt>
                <c:pt idx="171">
                  <c:v>442.0</c:v>
                </c:pt>
                <c:pt idx="172">
                  <c:v>451.0</c:v>
                </c:pt>
                <c:pt idx="173">
                  <c:v>463.0</c:v>
                </c:pt>
                <c:pt idx="174">
                  <c:v>466.0</c:v>
                </c:pt>
                <c:pt idx="175">
                  <c:v>468.0</c:v>
                </c:pt>
                <c:pt idx="176">
                  <c:v>481.0</c:v>
                </c:pt>
                <c:pt idx="177">
                  <c:v>484.0</c:v>
                </c:pt>
                <c:pt idx="178">
                  <c:v>488.0</c:v>
                </c:pt>
                <c:pt idx="179">
                  <c:v>528.0</c:v>
                </c:pt>
                <c:pt idx="180">
                  <c:v>528.0</c:v>
                </c:pt>
                <c:pt idx="181">
                  <c:v>536.0</c:v>
                </c:pt>
                <c:pt idx="182">
                  <c:v>541.0</c:v>
                </c:pt>
                <c:pt idx="183">
                  <c:v>550.0</c:v>
                </c:pt>
                <c:pt idx="184">
                  <c:v>603.0</c:v>
                </c:pt>
                <c:pt idx="185">
                  <c:v>624.0</c:v>
                </c:pt>
                <c:pt idx="186">
                  <c:v>629.0</c:v>
                </c:pt>
                <c:pt idx="187">
                  <c:v>635.0</c:v>
                </c:pt>
                <c:pt idx="188">
                  <c:v>638.0</c:v>
                </c:pt>
                <c:pt idx="189">
                  <c:v>644.0</c:v>
                </c:pt>
                <c:pt idx="190">
                  <c:v>650.0</c:v>
                </c:pt>
                <c:pt idx="191">
                  <c:v>662.0</c:v>
                </c:pt>
                <c:pt idx="192">
                  <c:v>673.0</c:v>
                </c:pt>
                <c:pt idx="193">
                  <c:v>694.0</c:v>
                </c:pt>
                <c:pt idx="194">
                  <c:v>695.0</c:v>
                </c:pt>
                <c:pt idx="195">
                  <c:v>696.0</c:v>
                </c:pt>
                <c:pt idx="196">
                  <c:v>708.0</c:v>
                </c:pt>
                <c:pt idx="197">
                  <c:v>721.0</c:v>
                </c:pt>
                <c:pt idx="198">
                  <c:v>724.0</c:v>
                </c:pt>
                <c:pt idx="199">
                  <c:v>727.0</c:v>
                </c:pt>
                <c:pt idx="200">
                  <c:v>761.0</c:v>
                </c:pt>
                <c:pt idx="201">
                  <c:v>764.0</c:v>
                </c:pt>
                <c:pt idx="202">
                  <c:v>765.0</c:v>
                </c:pt>
                <c:pt idx="203">
                  <c:v>765.0</c:v>
                </c:pt>
                <c:pt idx="204">
                  <c:v>809.0</c:v>
                </c:pt>
                <c:pt idx="205">
                  <c:v>835.0</c:v>
                </c:pt>
                <c:pt idx="206">
                  <c:v>844.0</c:v>
                </c:pt>
                <c:pt idx="207">
                  <c:v>876.0</c:v>
                </c:pt>
                <c:pt idx="208">
                  <c:v>916.0</c:v>
                </c:pt>
                <c:pt idx="209">
                  <c:v>927.0</c:v>
                </c:pt>
                <c:pt idx="210">
                  <c:v>936.0</c:v>
                </c:pt>
                <c:pt idx="211">
                  <c:v>940.0</c:v>
                </c:pt>
                <c:pt idx="212">
                  <c:v>948.0</c:v>
                </c:pt>
                <c:pt idx="213">
                  <c:v>977.0</c:v>
                </c:pt>
                <c:pt idx="214">
                  <c:v>1034.0</c:v>
                </c:pt>
                <c:pt idx="215">
                  <c:v>1036.0</c:v>
                </c:pt>
                <c:pt idx="216">
                  <c:v>1040.0</c:v>
                </c:pt>
                <c:pt idx="217">
                  <c:v>1128.0</c:v>
                </c:pt>
                <c:pt idx="218">
                  <c:v>1146.0</c:v>
                </c:pt>
                <c:pt idx="219">
                  <c:v>1157.0</c:v>
                </c:pt>
                <c:pt idx="220">
                  <c:v>1161.0</c:v>
                </c:pt>
                <c:pt idx="221">
                  <c:v>1178.0</c:v>
                </c:pt>
                <c:pt idx="222">
                  <c:v>1245.0</c:v>
                </c:pt>
                <c:pt idx="223">
                  <c:v>1297.0</c:v>
                </c:pt>
                <c:pt idx="224">
                  <c:v>1332.0</c:v>
                </c:pt>
                <c:pt idx="225">
                  <c:v>1360.0</c:v>
                </c:pt>
                <c:pt idx="226">
                  <c:v>1370.0</c:v>
                </c:pt>
                <c:pt idx="227">
                  <c:v>1403.0</c:v>
                </c:pt>
                <c:pt idx="228">
                  <c:v>1454.0</c:v>
                </c:pt>
                <c:pt idx="229">
                  <c:v>1578.0</c:v>
                </c:pt>
                <c:pt idx="230">
                  <c:v>1614.0</c:v>
                </c:pt>
                <c:pt idx="231">
                  <c:v>1617.0</c:v>
                </c:pt>
                <c:pt idx="232">
                  <c:v>1652.0</c:v>
                </c:pt>
                <c:pt idx="233">
                  <c:v>1657.0</c:v>
                </c:pt>
                <c:pt idx="234">
                  <c:v>1666.0</c:v>
                </c:pt>
                <c:pt idx="235">
                  <c:v>1757.0</c:v>
                </c:pt>
                <c:pt idx="236">
                  <c:v>1759.0</c:v>
                </c:pt>
                <c:pt idx="237">
                  <c:v>1768.0</c:v>
                </c:pt>
                <c:pt idx="238">
                  <c:v>1835.0</c:v>
                </c:pt>
                <c:pt idx="239">
                  <c:v>1844.0</c:v>
                </c:pt>
                <c:pt idx="240">
                  <c:v>1857.0</c:v>
                </c:pt>
                <c:pt idx="241">
                  <c:v>1974.0</c:v>
                </c:pt>
                <c:pt idx="242">
                  <c:v>2012.0</c:v>
                </c:pt>
                <c:pt idx="243">
                  <c:v>2070.0</c:v>
                </c:pt>
                <c:pt idx="244">
                  <c:v>2073.0</c:v>
                </c:pt>
                <c:pt idx="245">
                  <c:v>2308.0</c:v>
                </c:pt>
                <c:pt idx="246">
                  <c:v>2337.0</c:v>
                </c:pt>
                <c:pt idx="247">
                  <c:v>2351.0</c:v>
                </c:pt>
                <c:pt idx="248">
                  <c:v>2355.0</c:v>
                </c:pt>
                <c:pt idx="249">
                  <c:v>2514.0</c:v>
                </c:pt>
                <c:pt idx="250">
                  <c:v>2520.0</c:v>
                </c:pt>
                <c:pt idx="251">
                  <c:v>2559.0</c:v>
                </c:pt>
                <c:pt idx="252">
                  <c:v>2562.0</c:v>
                </c:pt>
                <c:pt idx="253">
                  <c:v>2570.0</c:v>
                </c:pt>
                <c:pt idx="254">
                  <c:v>2689.0</c:v>
                </c:pt>
                <c:pt idx="255">
                  <c:v>2938.0</c:v>
                </c:pt>
                <c:pt idx="256">
                  <c:v>2999.0</c:v>
                </c:pt>
                <c:pt idx="257">
                  <c:v>3109.0</c:v>
                </c:pt>
                <c:pt idx="258">
                  <c:v>3182.0</c:v>
                </c:pt>
                <c:pt idx="259">
                  <c:v>3646.0</c:v>
                </c:pt>
                <c:pt idx="260">
                  <c:v>3688.0</c:v>
                </c:pt>
                <c:pt idx="261">
                  <c:v>3760.0</c:v>
                </c:pt>
                <c:pt idx="262">
                  <c:v>3825.0</c:v>
                </c:pt>
                <c:pt idx="263">
                  <c:v>3955.0</c:v>
                </c:pt>
                <c:pt idx="264">
                  <c:v>4015.0</c:v>
                </c:pt>
                <c:pt idx="265">
                  <c:v>4175.0</c:v>
                </c:pt>
                <c:pt idx="266">
                  <c:v>4671.0</c:v>
                </c:pt>
                <c:pt idx="267">
                  <c:v>4909.0</c:v>
                </c:pt>
                <c:pt idx="268">
                  <c:v>5074.0</c:v>
                </c:pt>
                <c:pt idx="269">
                  <c:v>5107.0</c:v>
                </c:pt>
                <c:pt idx="270">
                  <c:v>5333.0</c:v>
                </c:pt>
                <c:pt idx="271">
                  <c:v>5833.0</c:v>
                </c:pt>
                <c:pt idx="272">
                  <c:v>7179.0</c:v>
                </c:pt>
                <c:pt idx="273">
                  <c:v>7566.0</c:v>
                </c:pt>
                <c:pt idx="274">
                  <c:v>10478.0</c:v>
                </c:pt>
              </c:numCache>
            </c:numRef>
          </c:val>
        </c:ser>
        <c:dLbls>
          <c:showLegendKey val="0"/>
          <c:showVal val="0"/>
          <c:showCatName val="0"/>
          <c:showSerName val="0"/>
          <c:showPercent val="0"/>
          <c:showBubbleSize val="0"/>
        </c:dLbls>
        <c:gapWidth val="150"/>
        <c:axId val="-2115194696"/>
        <c:axId val="-2115087576"/>
      </c:barChart>
      <c:catAx>
        <c:axId val="-2115194696"/>
        <c:scaling>
          <c:orientation val="minMax"/>
        </c:scaling>
        <c:delete val="0"/>
        <c:axPos val="b"/>
        <c:title>
          <c:tx>
            <c:rich>
              <a:bodyPr/>
              <a:lstStyle/>
              <a:p>
                <a:pPr>
                  <a:defRPr/>
                </a:pPr>
                <a:r>
                  <a:rPr lang="en-US" dirty="0" smtClean="0"/>
                  <a:t>User ID</a:t>
                </a:r>
                <a:endParaRPr lang="en-US" dirty="0"/>
              </a:p>
            </c:rich>
          </c:tx>
          <c:layout/>
          <c:overlay val="0"/>
        </c:title>
        <c:numFmt formatCode="General" sourceLinked="1"/>
        <c:majorTickMark val="out"/>
        <c:minorTickMark val="none"/>
        <c:tickLblPos val="nextTo"/>
        <c:txPr>
          <a:bodyPr rot="-1020000"/>
          <a:lstStyle/>
          <a:p>
            <a:pPr>
              <a:defRPr/>
            </a:pPr>
            <a:endParaRPr lang="en-US"/>
          </a:p>
        </c:txPr>
        <c:crossAx val="-2115087576"/>
        <c:crosses val="autoZero"/>
        <c:auto val="1"/>
        <c:lblAlgn val="ctr"/>
        <c:lblOffset val="100"/>
        <c:noMultiLvlLbl val="0"/>
      </c:catAx>
      <c:valAx>
        <c:axId val="-2115087576"/>
        <c:scaling>
          <c:orientation val="minMax"/>
        </c:scaling>
        <c:delete val="0"/>
        <c:axPos val="l"/>
        <c:majorGridlines/>
        <c:numFmt formatCode="General" sourceLinked="1"/>
        <c:majorTickMark val="out"/>
        <c:minorTickMark val="none"/>
        <c:tickLblPos val="nextTo"/>
        <c:crossAx val="-2115194696"/>
        <c:crosses val="autoZero"/>
        <c:crossBetween val="between"/>
      </c:valAx>
    </c:plotArea>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694D70AB-7169-8C4B-BC65-2195EC292A5B}" srcId="{F66F3F0A-1C15-E74A-9ED8-1C7F6C51F1E3}" destId="{535F9186-0A73-224A-9E08-894391CF2688}" srcOrd="3" destOrd="0" parTransId="{D02C344E-08DE-544A-AA08-F134DDCC9689}" sibTransId="{9B9D8594-1AC0-A941-BC04-F6341B2AA92A}"/>
    <dgm:cxn modelId="{EB0102EE-31E4-E84A-A274-98589CF3DCC0}" srcId="{A4AFF6F9-A417-A941-BFE3-ADE813910EFB}" destId="{96702345-DFDA-1647-80B6-40E3058240A8}" srcOrd="1" destOrd="0" parTransId="{97DDA595-433D-CF43-9557-4D628F6ED951}" sibTransId="{53296058-BB7F-CD42-A789-C1410FCCFFD3}"/>
    <dgm:cxn modelId="{941A4B1D-5421-954B-B771-6ED3FA15EEB7}" type="presOf" srcId="{DD36B169-AE56-0B4E-ABDB-E9EF6B07EF10}" destId="{07E37B07-0AE0-8C49-8179-53C97508ED67}" srcOrd="0" destOrd="0" presId="urn:microsoft.com/office/officeart/2005/8/layout/hProcess4"/>
    <dgm:cxn modelId="{363A6783-4301-044C-B802-CC103B49D195}" type="presOf" srcId="{A4AFF6F9-A417-A941-BFE3-ADE813910EFB}" destId="{37E7FABF-9336-9C40-96DB-B62B61DD4613}" srcOrd="0" destOrd="0" presId="urn:microsoft.com/office/officeart/2005/8/layout/hProcess4"/>
    <dgm:cxn modelId="{A3A4D9A7-EB78-EA48-B2D6-E42225B3A69C}" type="presOf" srcId="{F49B7C8A-B6E9-0C41-986A-7E2BBFCE2626}" destId="{5E1494A8-77FB-CC45-AD26-121A0E33EB5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E009AFDD-C32E-674A-870A-F26251A54B5B}" srcId="{772A7CAF-F731-154C-9D08-04404389A7FA}" destId="{37A93F40-725B-8043-A708-6A2B9EC3BD3E}" srcOrd="2" destOrd="0" parTransId="{6989BF73-1C5E-D74A-81AD-E317113B4B56}" sibTransId="{3E40A5EE-8456-BA4B-800B-65DB31F2CE21}"/>
    <dgm:cxn modelId="{7C7EC49C-3371-1A45-ACE6-332F518CE82A}" srcId="{F66F3F0A-1C15-E74A-9ED8-1C7F6C51F1E3}" destId="{B45DD5DC-97C3-DE45-8192-C0175C7EC9DE}" srcOrd="4" destOrd="0" parTransId="{BD26DE9C-68B0-C140-86A2-E66982C56161}" sibTransId="{3F018087-99EC-0E44-90C1-F60D3D775776}"/>
    <dgm:cxn modelId="{CA5990C3-7C72-1745-B395-7FCB8D50BB74}" srcId="{772A7CAF-F731-154C-9D08-04404389A7FA}" destId="{B6E981B7-8FE4-A341-8258-106DC22CD1CE}" srcOrd="0" destOrd="0" parTransId="{0D3401E0-C7CC-E24A-9FD0-FCDDD591AB22}" sibTransId="{9FC0FC7F-312E-E349-9169-35A361F0DA69}"/>
    <dgm:cxn modelId="{98C81FC2-D6B8-1148-BB77-8AA86D3C0024}" type="presOf" srcId="{9B9D8594-1AC0-A941-BC04-F6341B2AA92A}" destId="{1924B303-8A8F-D04A-9B5A-F833EB6F6268}" srcOrd="0" destOrd="0" presId="urn:microsoft.com/office/officeart/2005/8/layout/hProcess4"/>
    <dgm:cxn modelId="{6B9366FC-FA7B-084B-8A94-CDF0E5B16C2B}" type="presOf" srcId="{96702345-DFDA-1647-80B6-40E3058240A8}" destId="{5886DE9C-0FE9-8645-B5F4-7A2FAC18D667}" srcOrd="0" destOrd="1" presId="urn:microsoft.com/office/officeart/2005/8/layout/hProcess4"/>
    <dgm:cxn modelId="{0DE2E378-D849-9B4E-83FC-7784BA77EF94}" type="presOf" srcId="{B45DD5DC-97C3-DE45-8192-C0175C7EC9DE}" destId="{AF6505CF-267F-3E45-B6F3-BA7036ABB4F7}" srcOrd="0" destOrd="0" presId="urn:microsoft.com/office/officeart/2005/8/layout/hProcess4"/>
    <dgm:cxn modelId="{2DA27968-3F5B-C244-BB9F-E801BFD6D95E}" type="presOf" srcId="{61377071-7ED6-E34A-98C6-091717535A26}" destId="{198F176D-0288-3944-93DE-3C789EA55E35}" srcOrd="1" destOrd="0" presId="urn:microsoft.com/office/officeart/2005/8/layout/hProcess4"/>
    <dgm:cxn modelId="{D5AB1B48-4BAD-9149-B8D3-D186E7FDACB4}" type="presOf" srcId="{E4A99842-9B9B-2B46-8485-FCBF0F41250F}" destId="{36141795-4C13-D945-B456-B45C0C6D7F95}" srcOrd="0"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061BE38-859F-D249-A636-6DC13F7B434F}" type="presOf" srcId="{543FA186-8297-E14F-921E-FC450F990E3D}" destId="{5E1494A8-77FB-CC45-AD26-121A0E33EB57}" srcOrd="0" destOrd="1" presId="urn:microsoft.com/office/officeart/2005/8/layout/hProcess4"/>
    <dgm:cxn modelId="{9E5C8AE0-D625-704A-888B-FD600A5A3594}" type="presOf" srcId="{F66F3F0A-1C15-E74A-9ED8-1C7F6C51F1E3}" destId="{6449CC79-290B-2C4C-8CA9-111520A902CC}" srcOrd="0" destOrd="0" presId="urn:microsoft.com/office/officeart/2005/8/layout/hProcess4"/>
    <dgm:cxn modelId="{11EAE7B9-9D4E-DE47-B268-5FED725A29A3}" type="presOf" srcId="{F49B7C8A-B6E9-0C41-986A-7E2BBFCE2626}" destId="{21272368-4EBF-7B4A-9965-9A6EF6E6DE86}" srcOrd="1" destOrd="0" presId="urn:microsoft.com/office/officeart/2005/8/layout/hProcess4"/>
    <dgm:cxn modelId="{E46DE955-16AB-DB44-B9E8-1023AE2AFA46}" type="presOf" srcId="{96702345-DFDA-1647-80B6-40E3058240A8}" destId="{198F176D-0288-3944-93DE-3C789EA55E35}"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56783913-8DBE-684E-8856-DE724D4EFF6B}" srcId="{F66F3F0A-1C15-E74A-9ED8-1C7F6C51F1E3}" destId="{B62CC6D2-B98E-B54F-BB66-3C8F5723C55B}" srcOrd="0" destOrd="0" parTransId="{14EE423B-2BB3-C246-89D8-AEA896771908}" sibTransId="{5409A5A3-5DD3-8746-8672-D50EA6887A73}"/>
    <dgm:cxn modelId="{A0D1BABB-191D-6747-B48A-8EA936ECA3B3}" type="presOf" srcId="{37A93F40-725B-8043-A708-6A2B9EC3BD3E}" destId="{80C8407A-3087-9F42-A7EC-F81A6FC9F406}" srcOrd="1" destOrd="2" presId="urn:microsoft.com/office/officeart/2005/8/layout/hProcess4"/>
    <dgm:cxn modelId="{3D559816-0CEA-934A-9004-5A0197F570B2}" type="presOf" srcId="{CDCF1663-307D-0547-98CD-B8C3B9F1B8D4}" destId="{B4D2EF6E-4EBE-AF40-9923-764B9DA51EAC}" srcOrd="0" destOrd="0" presId="urn:microsoft.com/office/officeart/2005/8/layout/hProcess4"/>
    <dgm:cxn modelId="{A23707D8-E52F-F44E-9333-AD509DA5BFCD}" type="presOf" srcId="{B62CC6D2-B98E-B54F-BB66-3C8F5723C55B}" destId="{76846BB1-C877-DA42-B78C-85598899D6F0}" srcOrd="0" destOrd="0" presId="urn:microsoft.com/office/officeart/2005/8/layout/hProcess4"/>
    <dgm:cxn modelId="{3721009D-4099-F647-9634-15371E599570}"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703BAD7-12C1-9949-862C-D9DAC115D4D8}" type="presOf" srcId="{37A93F40-725B-8043-A708-6A2B9EC3BD3E}" destId="{36141795-4C13-D945-B456-B45C0C6D7F95}" srcOrd="0" destOrd="2"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B18BDFB1-D5F3-914E-832E-86AD815EB471}" type="presOf" srcId="{61377071-7ED6-E34A-98C6-091717535A26}" destId="{5886DE9C-0FE9-8645-B5F4-7A2FAC18D667}" srcOrd="0" destOrd="0" presId="urn:microsoft.com/office/officeart/2005/8/layout/hProcess4"/>
    <dgm:cxn modelId="{EC178340-7484-F447-93C8-73A1C94BD762}" type="presOf" srcId="{772A7CAF-F731-154C-9D08-04404389A7FA}" destId="{833E1A4D-C856-494C-9310-79D28A7B3343}" srcOrd="0" destOrd="0" presId="urn:microsoft.com/office/officeart/2005/8/layout/hProcess4"/>
    <dgm:cxn modelId="{6DC376FE-C09F-754B-9C30-353750E33E67}" type="presOf" srcId="{B6E981B7-8FE4-A341-8258-106DC22CD1CE}" destId="{80C8407A-3087-9F42-A7EC-F81A6FC9F406}" srcOrd="1" destOrd="0" presId="urn:microsoft.com/office/officeart/2005/8/layout/hProcess4"/>
    <dgm:cxn modelId="{2518EF48-F257-3D48-9B76-F85A05614573}" type="presOf" srcId="{543FA186-8297-E14F-921E-FC450F990E3D}" destId="{21272368-4EBF-7B4A-9965-9A6EF6E6DE86}" srcOrd="1" destOrd="1" presId="urn:microsoft.com/office/officeart/2005/8/layout/hProcess4"/>
    <dgm:cxn modelId="{D972759A-FD01-C645-AE4D-3B87BE70CC04}" type="presOf" srcId="{B6E981B7-8FE4-A341-8258-106DC22CD1CE}" destId="{36141795-4C13-D945-B456-B45C0C6D7F95}" srcOrd="0" destOrd="0" presId="urn:microsoft.com/office/officeart/2005/8/layout/hProcess4"/>
    <dgm:cxn modelId="{B9D39C36-9CE6-A543-9C67-225907BB8D00}" type="presOf" srcId="{535F9186-0A73-224A-9E08-894391CF2688}" destId="{961E70B4-4CE0-EC49-99DE-1D5C9F9F9D7C}" srcOrd="0" destOrd="0" presId="urn:microsoft.com/office/officeart/2005/8/layout/hProcess4"/>
    <dgm:cxn modelId="{FA36C7AE-C28D-D943-B1F0-00CC33295FF4}" type="presOf" srcId="{E4A99842-9B9B-2B46-8485-FCBF0F41250F}" destId="{80C8407A-3087-9F42-A7EC-F81A6FC9F406}" srcOrd="1" destOrd="1" presId="urn:microsoft.com/office/officeart/2005/8/layout/hProcess4"/>
    <dgm:cxn modelId="{0997D210-5BCD-F245-927A-C5FDF0BD9D1E}" type="presParOf" srcId="{6449CC79-290B-2C4C-8CA9-111520A902CC}" destId="{621CF70D-0449-C146-98C2-8438753DD60E}" srcOrd="0" destOrd="0" presId="urn:microsoft.com/office/officeart/2005/8/layout/hProcess4"/>
    <dgm:cxn modelId="{D20A1359-75BF-F24E-8D0D-961BF5E33E16}" type="presParOf" srcId="{6449CC79-290B-2C4C-8CA9-111520A902CC}" destId="{C9061972-420F-F645-B6FA-E3EF5FD0FD28}" srcOrd="1" destOrd="0" presId="urn:microsoft.com/office/officeart/2005/8/layout/hProcess4"/>
    <dgm:cxn modelId="{DF1C0620-B8A8-9245-9915-2F11CABCB4D4}" type="presParOf" srcId="{6449CC79-290B-2C4C-8CA9-111520A902CC}" destId="{56B69327-2698-7043-9660-10512895DAC9}" srcOrd="2" destOrd="0" presId="urn:microsoft.com/office/officeart/2005/8/layout/hProcess4"/>
    <dgm:cxn modelId="{1CD98FCB-E7F1-F747-9371-E297D1238D9F}" type="presParOf" srcId="{56B69327-2698-7043-9660-10512895DAC9}" destId="{1EA13405-CC13-CC4E-9C2D-3CF3E5B9EDAF}" srcOrd="0" destOrd="0" presId="urn:microsoft.com/office/officeart/2005/8/layout/hProcess4"/>
    <dgm:cxn modelId="{EDFDA22E-EF9E-3444-919E-4533DA236FC2}" type="presParOf" srcId="{1EA13405-CC13-CC4E-9C2D-3CF3E5B9EDAF}" destId="{E1C2033E-F292-8B44-AC82-901E0AF85150}" srcOrd="0" destOrd="0" presId="urn:microsoft.com/office/officeart/2005/8/layout/hProcess4"/>
    <dgm:cxn modelId="{ED187EF4-8A62-5546-82F1-4599C4A8CB07}" type="presParOf" srcId="{1EA13405-CC13-CC4E-9C2D-3CF3E5B9EDAF}" destId="{5E1494A8-77FB-CC45-AD26-121A0E33EB57}" srcOrd="1" destOrd="0" presId="urn:microsoft.com/office/officeart/2005/8/layout/hProcess4"/>
    <dgm:cxn modelId="{5A8FC46F-9A05-484A-A941-13D6EFC262E4}" type="presParOf" srcId="{1EA13405-CC13-CC4E-9C2D-3CF3E5B9EDAF}" destId="{21272368-4EBF-7B4A-9965-9A6EF6E6DE86}" srcOrd="2" destOrd="0" presId="urn:microsoft.com/office/officeart/2005/8/layout/hProcess4"/>
    <dgm:cxn modelId="{7E06C268-D38F-A243-B761-1EBFAA39D73B}" type="presParOf" srcId="{1EA13405-CC13-CC4E-9C2D-3CF3E5B9EDAF}" destId="{76846BB1-C877-DA42-B78C-85598899D6F0}" srcOrd="3" destOrd="0" presId="urn:microsoft.com/office/officeart/2005/8/layout/hProcess4"/>
    <dgm:cxn modelId="{EE29A26D-73C2-D843-93B9-0A2F41059B82}" type="presParOf" srcId="{1EA13405-CC13-CC4E-9C2D-3CF3E5B9EDAF}" destId="{466D5B83-7867-4D4F-89F2-ADF34CF8CF8A}" srcOrd="4" destOrd="0" presId="urn:microsoft.com/office/officeart/2005/8/layout/hProcess4"/>
    <dgm:cxn modelId="{EB1FA219-50A9-7D43-AE21-574910537CD2}" type="presParOf" srcId="{56B69327-2698-7043-9660-10512895DAC9}" destId="{C34A02AC-E43B-E64A-98B7-D7F0F68A5B18}" srcOrd="1" destOrd="0" presId="urn:microsoft.com/office/officeart/2005/8/layout/hProcess4"/>
    <dgm:cxn modelId="{8F1A0A65-F365-694D-9022-98616A866608}" type="presParOf" srcId="{56B69327-2698-7043-9660-10512895DAC9}" destId="{4A4558D9-3FD3-ED46-95DE-08209FB6637F}" srcOrd="2" destOrd="0" presId="urn:microsoft.com/office/officeart/2005/8/layout/hProcess4"/>
    <dgm:cxn modelId="{1951D944-D62E-8349-BDAD-7D0CF85AD153}" type="presParOf" srcId="{4A4558D9-3FD3-ED46-95DE-08209FB6637F}" destId="{EC1269B5-1B55-6C4D-BF17-66F0155C1BCA}" srcOrd="0" destOrd="0" presId="urn:microsoft.com/office/officeart/2005/8/layout/hProcess4"/>
    <dgm:cxn modelId="{B91766C5-A398-F543-8B80-F6B300F05EDA}" type="presParOf" srcId="{4A4558D9-3FD3-ED46-95DE-08209FB6637F}" destId="{36141795-4C13-D945-B456-B45C0C6D7F95}" srcOrd="1" destOrd="0" presId="urn:microsoft.com/office/officeart/2005/8/layout/hProcess4"/>
    <dgm:cxn modelId="{FEE83B3B-622B-0342-8808-2DBE1C882C60}" type="presParOf" srcId="{4A4558D9-3FD3-ED46-95DE-08209FB6637F}" destId="{80C8407A-3087-9F42-A7EC-F81A6FC9F406}" srcOrd="2" destOrd="0" presId="urn:microsoft.com/office/officeart/2005/8/layout/hProcess4"/>
    <dgm:cxn modelId="{4D454C25-0B31-4F41-A889-98BA1372CA0F}" type="presParOf" srcId="{4A4558D9-3FD3-ED46-95DE-08209FB6637F}" destId="{833E1A4D-C856-494C-9310-79D28A7B3343}" srcOrd="3" destOrd="0" presId="urn:microsoft.com/office/officeart/2005/8/layout/hProcess4"/>
    <dgm:cxn modelId="{7033B581-51DC-CC4E-A857-076BB1413489}" type="presParOf" srcId="{4A4558D9-3FD3-ED46-95DE-08209FB6637F}" destId="{3936B297-C5C5-5949-9914-7E911C597C9D}" srcOrd="4" destOrd="0" presId="urn:microsoft.com/office/officeart/2005/8/layout/hProcess4"/>
    <dgm:cxn modelId="{19258EFD-73A1-1846-AC50-2DD22287916B}" type="presParOf" srcId="{56B69327-2698-7043-9660-10512895DAC9}" destId="{B4D2EF6E-4EBE-AF40-9923-764B9DA51EAC}" srcOrd="3" destOrd="0" presId="urn:microsoft.com/office/officeart/2005/8/layout/hProcess4"/>
    <dgm:cxn modelId="{B158471C-ED9D-B045-93E2-D3003177AEF3}" type="presParOf" srcId="{56B69327-2698-7043-9660-10512895DAC9}" destId="{810CAA4B-FF78-574A-B030-B748D6FC346C}" srcOrd="4" destOrd="0" presId="urn:microsoft.com/office/officeart/2005/8/layout/hProcess4"/>
    <dgm:cxn modelId="{29D2DB49-AD64-E445-BE57-B9122EEDA21E}" type="presParOf" srcId="{810CAA4B-FF78-574A-B030-B748D6FC346C}" destId="{82B6BBA4-3902-3541-9766-9B7AC1700637}" srcOrd="0" destOrd="0" presId="urn:microsoft.com/office/officeart/2005/8/layout/hProcess4"/>
    <dgm:cxn modelId="{95C76FD3-2954-FE47-B4A8-3D7E2970D8B6}" type="presParOf" srcId="{810CAA4B-FF78-574A-B030-B748D6FC346C}" destId="{5886DE9C-0FE9-8645-B5F4-7A2FAC18D667}" srcOrd="1" destOrd="0" presId="urn:microsoft.com/office/officeart/2005/8/layout/hProcess4"/>
    <dgm:cxn modelId="{7B31ADC9-CE45-8447-8C4C-2E3A74220E86}" type="presParOf" srcId="{810CAA4B-FF78-574A-B030-B748D6FC346C}" destId="{198F176D-0288-3944-93DE-3C789EA55E35}" srcOrd="2" destOrd="0" presId="urn:microsoft.com/office/officeart/2005/8/layout/hProcess4"/>
    <dgm:cxn modelId="{A1374384-B5BA-8946-8EE8-538F1BFDF601}" type="presParOf" srcId="{810CAA4B-FF78-574A-B030-B748D6FC346C}" destId="{37E7FABF-9336-9C40-96DB-B62B61DD4613}" srcOrd="3" destOrd="0" presId="urn:microsoft.com/office/officeart/2005/8/layout/hProcess4"/>
    <dgm:cxn modelId="{B3F5CACD-4203-9C4F-87CC-0B05B04DF3EB}" type="presParOf" srcId="{810CAA4B-FF78-574A-B030-B748D6FC346C}" destId="{98921006-062B-D04B-8061-CB7171C8FB23}" srcOrd="4" destOrd="0" presId="urn:microsoft.com/office/officeart/2005/8/layout/hProcess4"/>
    <dgm:cxn modelId="{B04A2E27-8131-BB4F-A68E-107A5FC0C225}" type="presParOf" srcId="{56B69327-2698-7043-9660-10512895DAC9}" destId="{07E37B07-0AE0-8C49-8179-53C97508ED67}" srcOrd="5" destOrd="0" presId="urn:microsoft.com/office/officeart/2005/8/layout/hProcess4"/>
    <dgm:cxn modelId="{90165F3E-4194-0847-8C22-28EB55FD7771}" type="presParOf" srcId="{56B69327-2698-7043-9660-10512895DAC9}" destId="{89C609CB-DB52-9140-9A83-E83B0C63256E}" srcOrd="6" destOrd="0" presId="urn:microsoft.com/office/officeart/2005/8/layout/hProcess4"/>
    <dgm:cxn modelId="{5DEBFC63-4793-654F-879F-1405800D208F}" type="presParOf" srcId="{89C609CB-DB52-9140-9A83-E83B0C63256E}" destId="{DA87C07A-8414-4B40-B693-21907C362F41}" srcOrd="0" destOrd="0" presId="urn:microsoft.com/office/officeart/2005/8/layout/hProcess4"/>
    <dgm:cxn modelId="{1262E6D7-14B1-774B-96D6-791BCF90302C}" type="presParOf" srcId="{89C609CB-DB52-9140-9A83-E83B0C63256E}" destId="{B0DDEC13-ACE4-4742-AF15-9777191C54CE}" srcOrd="1" destOrd="0" presId="urn:microsoft.com/office/officeart/2005/8/layout/hProcess4"/>
    <dgm:cxn modelId="{C3BD10D2-CE34-DF42-AE6A-CEB2907788AA}" type="presParOf" srcId="{89C609CB-DB52-9140-9A83-E83B0C63256E}" destId="{C57FC684-C526-084E-899D-267C4BEFD848}" srcOrd="2" destOrd="0" presId="urn:microsoft.com/office/officeart/2005/8/layout/hProcess4"/>
    <dgm:cxn modelId="{22E0AA92-1BEA-C644-9AEF-9AF083BE6F58}" type="presParOf" srcId="{89C609CB-DB52-9140-9A83-E83B0C63256E}" destId="{961E70B4-4CE0-EC49-99DE-1D5C9F9F9D7C}" srcOrd="3" destOrd="0" presId="urn:microsoft.com/office/officeart/2005/8/layout/hProcess4"/>
    <dgm:cxn modelId="{5D006C83-3930-F947-9B46-0A25A7B21373}" type="presParOf" srcId="{89C609CB-DB52-9140-9A83-E83B0C63256E}" destId="{E1F525B9-4FC2-8A45-885E-506324430CE6}" srcOrd="4" destOrd="0" presId="urn:microsoft.com/office/officeart/2005/8/layout/hProcess4"/>
    <dgm:cxn modelId="{19A517AD-5CDC-5B4B-9E74-8198DCB40C2A}" type="presParOf" srcId="{56B69327-2698-7043-9660-10512895DAC9}" destId="{1924B303-8A8F-D04A-9B5A-F833EB6F6268}" srcOrd="7" destOrd="0" presId="urn:microsoft.com/office/officeart/2005/8/layout/hProcess4"/>
    <dgm:cxn modelId="{AD1CF490-9A7F-0E49-BCF5-1EFEF5B99767}" type="presParOf" srcId="{56B69327-2698-7043-9660-10512895DAC9}" destId="{080E139D-8A22-1E4D-9EAC-669F10EF0CFC}" srcOrd="8" destOrd="0" presId="urn:microsoft.com/office/officeart/2005/8/layout/hProcess4"/>
    <dgm:cxn modelId="{E1B78C13-3AD2-9449-803F-A04B29AD89B7}" type="presParOf" srcId="{080E139D-8A22-1E4D-9EAC-669F10EF0CFC}" destId="{0FDC13F9-A5ED-7E49-A88B-BDBC1340BE81}" srcOrd="0" destOrd="0" presId="urn:microsoft.com/office/officeart/2005/8/layout/hProcess4"/>
    <dgm:cxn modelId="{0ACD9AFF-F8DD-2648-A45C-C974B3EB3CD1}" type="presParOf" srcId="{080E139D-8A22-1E4D-9EAC-669F10EF0CFC}" destId="{EC4E25C6-C3D7-4B4B-8BC5-92A960D631E0}" srcOrd="1" destOrd="0" presId="urn:microsoft.com/office/officeart/2005/8/layout/hProcess4"/>
    <dgm:cxn modelId="{6CF6F3D6-64DE-DA47-AC0E-1880D80A3C0C}" type="presParOf" srcId="{080E139D-8A22-1E4D-9EAC-669F10EF0CFC}" destId="{54263D70-AF5F-4F48-A0C6-145BE4674821}" srcOrd="2" destOrd="0" presId="urn:microsoft.com/office/officeart/2005/8/layout/hProcess4"/>
    <dgm:cxn modelId="{DACF77F5-ADB4-E446-8126-5D5E91B76A40}" type="presParOf" srcId="{080E139D-8A22-1E4D-9EAC-669F10EF0CFC}" destId="{AF6505CF-267F-3E45-B6F3-BA7036ABB4F7}" srcOrd="3" destOrd="0" presId="urn:microsoft.com/office/officeart/2005/8/layout/hProcess4"/>
    <dgm:cxn modelId="{E128400B-D43D-4747-82D3-42E424918C3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What flaws exist in the data?</a:t>
          </a:r>
          <a:endParaRPr lang="en-US" sz="1100" kern="1200" dirty="0"/>
        </a:p>
        <a:p>
          <a:pPr marL="57150" lvl="1" indent="-57150" algn="l" defTabSz="488950">
            <a:lnSpc>
              <a:spcPct val="90000"/>
            </a:lnSpc>
            <a:spcBef>
              <a:spcPct val="0"/>
            </a:spcBef>
            <a:spcAft>
              <a:spcPct val="15000"/>
            </a:spcAft>
            <a:buChar char="••"/>
          </a:pPr>
          <a:r>
            <a:rPr lang="en-US" sz="1100" kern="1200" dirty="0" smtClean="0"/>
            <a:t>Check and address the four Cs</a:t>
          </a:r>
          <a:endParaRPr lang="en-US" sz="11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6/20/14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jpeg>
</file>

<file path=ppt/media/image14.jpeg>
</file>

<file path=ppt/media/image15.jpeg>
</file>

<file path=ppt/media/image16.tiff>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6/20/14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(PAUSE TO MAKE SURE VIDEOS PLAY) Here we see Annie </a:t>
            </a:r>
            <a:r>
              <a:rPr lang="en-US" baseline="0" dirty="0" smtClean="0"/>
              <a:t>attempting to activate a desktop icon.  The video on the right shows her attempts to activate this desktop icon, and is unedited and lasts 1 minute, 40 seconds.  The video on the left cycles through 3 clips that illustrate her two main pointing problems: slipping off a target (which she did 5 times) and difficulty smoothly moving the cursor making sporadic movements.   </a:t>
            </a:r>
          </a:p>
          <a:p>
            <a:endParaRPr lang="en-US" baseline="0" dirty="0" smtClean="0"/>
          </a:p>
          <a:p>
            <a:r>
              <a:rPr lang="en-US" baseline="0" dirty="0" smtClean="0"/>
              <a:t>IF video doesn’t play go back to previous slide</a:t>
            </a:r>
            <a:endParaRPr lang="en-US" dirty="0" smtClean="0"/>
          </a:p>
        </p:txBody>
      </p:sp>
      <p:sp>
        <p:nvSpPr>
          <p:cNvPr id="4" name="Slide Number Placeholder 3"/>
          <p:cNvSpPr>
            <a:spLocks noGrp="1"/>
          </p:cNvSpPr>
          <p:nvPr>
            <p:ph type="sldNum" sz="quarter" idx="10"/>
          </p:nvPr>
        </p:nvSpPr>
        <p:spPr/>
        <p:txBody>
          <a:bodyPr/>
          <a:lstStyle/>
          <a:p>
            <a:fld id="{979D7619-0867-664A-AE7E-43C50A79035A}" type="slidenum">
              <a:rPr lang="en-US" smtClean="0"/>
              <a:pPr/>
              <a:t>2</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1">
              <a:buFont typeface="Arial"/>
              <a:buChar char="•"/>
            </a:pPr>
            <a:r>
              <a:rPr lang="en-US" dirty="0" smtClean="0"/>
              <a:t>Application</a:t>
            </a:r>
            <a:r>
              <a:rPr lang="en-US" baseline="0" dirty="0" smtClean="0"/>
              <a:t> popularity differed a lot from group to group</a:t>
            </a:r>
            <a:endParaRPr lang="en-US" dirty="0" smtClean="0"/>
          </a:p>
        </p:txBody>
      </p:sp>
      <p:sp>
        <p:nvSpPr>
          <p:cNvPr id="4" name="Slide Number Placeholder 3"/>
          <p:cNvSpPr>
            <a:spLocks noGrp="1"/>
          </p:cNvSpPr>
          <p:nvPr>
            <p:ph type="sldNum" sz="quarter" idx="10"/>
          </p:nvPr>
        </p:nvSpPr>
        <p:spPr/>
        <p:txBody>
          <a:bodyPr/>
          <a:lstStyle/>
          <a:p>
            <a:fld id="{979D7619-0867-664A-AE7E-43C50A79035A}" type="slidenum">
              <a:rPr lang="en-US" smtClean="0"/>
              <a:pPr/>
              <a:t>12</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err="1" smtClean="0"/>
              <a:t>Api</a:t>
            </a:r>
            <a:r>
              <a:rPr lang="en-US" dirty="0" smtClean="0"/>
              <a:t> cons: Things can change</a:t>
            </a:r>
          </a:p>
          <a:p>
            <a:pPr lvl="1"/>
            <a:r>
              <a:rPr lang="en-US" dirty="0" smtClean="0"/>
              <a:t>Much less bad than scraping though!</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3247283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Interval: Scales that describe values where the interval between the values has meaning.</a:t>
            </a:r>
          </a:p>
          <a:p>
            <a:r>
              <a:rPr lang="en-US" dirty="0" smtClean="0"/>
              <a:t>Ratio: Scales that describe variables where the same difference between values has the same meaning (as in interval) but where a double, tripling, etc. of the values implies a double, tripling, etc. of the measurement. An example of a ratio scale is a bank account balance whose possible values are $5, $10, and $15. The difference between each pair is $5 and $10 is twice as much as $5. Since ratios of values are possible, they are defined as having a natural zero.</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1632654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scripts to address each of these?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19</a:t>
            </a:fld>
            <a:endParaRPr lang="en-US"/>
          </a:p>
        </p:txBody>
      </p:sp>
    </p:spTree>
    <p:extLst>
      <p:ext uri="{BB962C8B-B14F-4D97-AF65-F5344CB8AC3E}">
        <p14:creationId xmlns:p14="http://schemas.microsoft.com/office/powerpoint/2010/main" val="1632654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smtClean="0"/>
              <a:t>Look ahead … to the questions you’d like to answer</a:t>
            </a:r>
          </a:p>
          <a:p>
            <a:pPr marL="0" indent="0">
              <a:buNone/>
            </a:pPr>
            <a:r>
              <a:rPr lang="en-US" sz="1200" dirty="0" smtClean="0"/>
              <a:t>Reason back … to the data you’d need to collect </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Example: we had data files whose names matched one participant but the directories matched a different participant name. The directories were done by hand, the file names were machine-generated.</a:t>
            </a:r>
            <a:r>
              <a:rPr lang="en-US" baseline="0" dirty="0" smtClean="0"/>
              <a:t> Which would you trust?</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does correctness differ from coherence? Correctness asks whether its</a:t>
            </a:r>
            <a:r>
              <a:rPr lang="en-US" baseline="0" dirty="0" smtClean="0"/>
              <a:t> representation of the world is close to how the world actually is…</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1499334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sz="1200" b="1" dirty="0" smtClean="0">
                <a:solidFill>
                  <a:schemeClr val="bg1"/>
                </a:solidFill>
              </a:rPr>
              <a:t>Collected hundreds of hours of real world use from 27 people with and without pointing problems </a:t>
            </a:r>
          </a:p>
          <a:p>
            <a:pPr lvl="0">
              <a:buFont typeface="Arial"/>
              <a:buNone/>
            </a:pPr>
            <a:endParaRPr lang="en-US" dirty="0" smtClean="0"/>
          </a:p>
          <a:p>
            <a:pPr lvl="0">
              <a:buFont typeface="Arial"/>
              <a:buNone/>
            </a:pPr>
            <a:r>
              <a:rPr lang="en-US" dirty="0" smtClean="0"/>
              <a:t>We</a:t>
            </a:r>
            <a:r>
              <a:rPr lang="en-US" baseline="0" dirty="0" smtClean="0"/>
              <a:t> </a:t>
            </a:r>
            <a:r>
              <a:rPr lang="en-US" baseline="0" dirty="0" smtClean="0"/>
              <a:t>ran our pilot study at UCP Pittsburgh, and installed t</a:t>
            </a:r>
            <a:r>
              <a:rPr lang="en-US" dirty="0" smtClean="0"/>
              <a:t>wo desktop computers in a pre-existing computer lab.  Participants were able</a:t>
            </a:r>
            <a:r>
              <a:rPr lang="en-US" baseline="0" dirty="0" smtClean="0"/>
              <a:t> to use these computers whenever they wanted (during a class or their free time) and perform any tasks they wanted.  These computers are still collecting data at UCP, and for the first year of this study, they did not have internet access.  </a:t>
            </a:r>
            <a:endParaRPr lang="en-US" dirty="0" smtClean="0"/>
          </a:p>
          <a:p>
            <a:pPr lvl="0">
              <a:buFont typeface="Arial"/>
              <a:buNone/>
            </a:pPr>
            <a:r>
              <a:rPr lang="en-US" dirty="0" smtClean="0"/>
              <a:t>We recruited twelve participants with pointing problems due to motor and/or cognitive impairments for this pilot study</a:t>
            </a:r>
          </a:p>
          <a:p>
            <a:pPr lvl="0">
              <a:buFont typeface="Arial"/>
              <a:buNone/>
            </a:pPr>
            <a:endParaRPr lang="en-US" dirty="0" smtClean="0"/>
          </a:p>
        </p:txBody>
      </p:sp>
      <p:sp>
        <p:nvSpPr>
          <p:cNvPr id="4" name="Slide Number Placeholder 3"/>
          <p:cNvSpPr>
            <a:spLocks noGrp="1"/>
          </p:cNvSpPr>
          <p:nvPr>
            <p:ph type="sldNum" sz="quarter" idx="10"/>
          </p:nvPr>
        </p:nvSpPr>
        <p:spPr/>
        <p:txBody>
          <a:bodyPr/>
          <a:lstStyle/>
          <a:p>
            <a:fld id="{979D7619-0867-664A-AE7E-43C50A79035A}" type="slidenum">
              <a:rPr lang="en-US" smtClean="0"/>
              <a:pPr/>
              <a:t>3</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scripts to address each of these?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16326540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glitches are difficult to define (or correct)</a:t>
            </a:r>
          </a:p>
          <a:p>
            <a:endParaRPr lang="en-US" baseline="0" dirty="0" smtClean="0"/>
          </a:p>
          <a:p>
            <a:r>
              <a:rPr lang="en-US" dirty="0" smtClean="0"/>
              <a:t>University schedules change a lot … maybe really be two separate data sets.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35</a:t>
            </a:fld>
            <a:endParaRPr lang="en-US"/>
          </a:p>
        </p:txBody>
      </p:sp>
    </p:spTree>
    <p:extLst>
      <p:ext uri="{BB962C8B-B14F-4D97-AF65-F5344CB8AC3E}">
        <p14:creationId xmlns:p14="http://schemas.microsoft.com/office/powerpoint/2010/main" val="37686015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Others are quantifiable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36</a:t>
            </a:fld>
            <a:endParaRPr lang="en-US"/>
          </a:p>
        </p:txBody>
      </p:sp>
    </p:spTree>
    <p:extLst>
      <p:ext uri="{BB962C8B-B14F-4D97-AF65-F5344CB8AC3E}">
        <p14:creationId xmlns:p14="http://schemas.microsoft.com/office/powerpoint/2010/main" val="3768601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do you notice?</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chemeClr val="accent3"/>
                </a:solidFill>
              </a:rPr>
              <a:t>The most frequent location (Top 1) constitutes 50% of the data</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chemeClr val="accent3"/>
                </a:solidFill>
              </a:rPr>
              <a:t>Is this what we expect?</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37</a:t>
            </a:fld>
            <a:endParaRPr lang="en-US"/>
          </a:p>
        </p:txBody>
      </p:sp>
    </p:spTree>
    <p:extLst>
      <p:ext uri="{BB962C8B-B14F-4D97-AF65-F5344CB8AC3E}">
        <p14:creationId xmlns:p14="http://schemas.microsoft.com/office/powerpoint/2010/main" val="23759945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38</a:t>
            </a:fld>
            <a:endParaRPr lang="en-US"/>
          </a:p>
        </p:txBody>
      </p:sp>
    </p:spTree>
    <p:extLst>
      <p:ext uri="{BB962C8B-B14F-4D97-AF65-F5344CB8AC3E}">
        <p14:creationId xmlns:p14="http://schemas.microsoft.com/office/powerpoint/2010/main" val="18975493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is very uneven. This is probably something we want to continue paying attention to.</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41</a:t>
            </a:fld>
            <a:endParaRPr lang="en-US"/>
          </a:p>
        </p:txBody>
      </p:sp>
    </p:spTree>
    <p:extLst>
      <p:ext uri="{BB962C8B-B14F-4D97-AF65-F5344CB8AC3E}">
        <p14:creationId xmlns:p14="http://schemas.microsoft.com/office/powerpoint/2010/main" val="3817199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smtClean="0"/>
              <a:t>We</a:t>
            </a:r>
            <a:r>
              <a:rPr lang="en-US" baseline="0" dirty="0" smtClean="0"/>
              <a:t> have been collecting real world data using laptops for almost a year.  In this study, we give our participants identical hardware: a DELL laptop with an external USB mouse.  Participants who did not have access to the internet at home or work, received a wireless modem.</a:t>
            </a:r>
          </a:p>
          <a:p>
            <a:r>
              <a:rPr lang="en-US" baseline="0" dirty="0" smtClean="0"/>
              <a:t>&lt;click&gt;</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2400" baseline="0" dirty="0" smtClean="0">
                <a:solidFill>
                  <a:schemeClr val="bg1"/>
                </a:solidFill>
              </a:rPr>
              <a:t>Our laptop deployment includes 4	individuals with motor impairments (2 of whom were also in our desktop study), 4 able bodied individuals (we recruited from CMU through a newsboard advertisement), and 8 older adults (a group of women who have known each other for years, are mostly computer novices, and meet monthly at Blueroof Technologies).  </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70% of the</a:t>
            </a:r>
            <a:r>
              <a:rPr lang="en-US" baseline="0" dirty="0" smtClean="0"/>
              <a:t> data we collected was from older adults – and most of this was game data (such as freecell, spider solitaire, mahjonng etc).  Overall, </a:t>
            </a:r>
            <a:r>
              <a:rPr lang="en-US" dirty="0" smtClean="0"/>
              <a:t>over 50% of all data collected was from games, and 25% from Internet use.  </a:t>
            </a:r>
          </a:p>
          <a:p>
            <a:endParaRPr lang="en-US" dirty="0" smtClean="0"/>
          </a:p>
          <a:p>
            <a:r>
              <a:rPr lang="en-US" dirty="0" smtClean="0"/>
              <a:t>----</a:t>
            </a:r>
          </a:p>
          <a:p>
            <a:r>
              <a:rPr lang="en-US" sz="1200" kern="1200" dirty="0" smtClean="0">
                <a:solidFill>
                  <a:schemeClr val="tx1"/>
                </a:solidFill>
                <a:latin typeface="+mn-lt"/>
                <a:ea typeface="+mn-ea"/>
                <a:cs typeface="+mn-cs"/>
              </a:rPr>
              <a:t>Traumatic Brain Injury, occasional tremor</a:t>
            </a:r>
          </a:p>
          <a:p>
            <a:r>
              <a:rPr lang="en-US" sz="1200" kern="1200" dirty="0" smtClean="0">
                <a:solidFill>
                  <a:schemeClr val="tx1"/>
                </a:solidFill>
                <a:latin typeface="+mn-lt"/>
                <a:ea typeface="+mn-ea"/>
                <a:cs typeface="+mn-cs"/>
              </a:rPr>
              <a:t>Cerebral Palsy, Spinal Cord Injury, Traumatic Brain Injury</a:t>
            </a:r>
          </a:p>
          <a:p>
            <a:r>
              <a:rPr lang="en-US" sz="1200" kern="1200" dirty="0" smtClean="0">
                <a:solidFill>
                  <a:schemeClr val="tx1"/>
                </a:solidFill>
                <a:latin typeface="+mn-lt"/>
                <a:ea typeface="+mn-ea"/>
                <a:cs typeface="+mn-cs"/>
              </a:rPr>
              <a:t>Paralyzed from the waist down, memory and motor impairments (including an intermittent tremor). </a:t>
            </a:r>
          </a:p>
          <a:p>
            <a:r>
              <a:rPr lang="en-US" sz="1200" kern="1200" dirty="0" smtClean="0">
                <a:solidFill>
                  <a:schemeClr val="tx1"/>
                </a:solidFill>
                <a:latin typeface="+mn-lt"/>
                <a:ea typeface="+mn-ea"/>
                <a:cs typeface="+mn-cs"/>
              </a:rPr>
              <a:t>Cerebral Palsy, arthritis, upper extremity impairment, cannot move right limb.</a:t>
            </a:r>
          </a:p>
          <a:p>
            <a:endParaRPr lang="en-US" dirty="0" smtClean="0"/>
          </a:p>
        </p:txBody>
      </p:sp>
      <p:sp>
        <p:nvSpPr>
          <p:cNvPr id="4" name="Slide Number Placeholder 3"/>
          <p:cNvSpPr>
            <a:spLocks noGrp="1"/>
          </p:cNvSpPr>
          <p:nvPr>
            <p:ph type="sldNum" sz="quarter" idx="10"/>
          </p:nvPr>
        </p:nvSpPr>
        <p:spPr/>
        <p:txBody>
          <a:bodyPr/>
          <a:lstStyle/>
          <a:p>
            <a:fld id="{172BFE3B-E842-E244-AD02-77D9C291EAE4}" type="slidenum">
              <a:rPr lang="en-US" smtClean="0"/>
              <a:pPr/>
              <a:t>4</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We </a:t>
            </a:r>
            <a:r>
              <a:rPr lang="en-US" baseline="0" dirty="0" smtClean="0"/>
              <a:t>use the following study design collect real world pointing data: We lend computers to our participants that run our unobtrusive logging software (will describe on the next slide).  During our first meeting we perform a traditional laboratory clicking task, after that, participants have full control over all study logistics.  They have the freedom to choose what they do with the computers, when the logging software is on, how frequently they use the computers, and they also get to decide the duration of any given session.</a:t>
            </a:r>
          </a:p>
        </p:txBody>
      </p:sp>
      <p:sp>
        <p:nvSpPr>
          <p:cNvPr id="4" name="Slide Number Placeholder 3"/>
          <p:cNvSpPr>
            <a:spLocks noGrp="1"/>
          </p:cNvSpPr>
          <p:nvPr>
            <p:ph type="sldNum" sz="quarter" idx="10"/>
          </p:nvPr>
        </p:nvSpPr>
        <p:spPr/>
        <p:txBody>
          <a:bodyPr/>
          <a:lstStyle/>
          <a:p>
            <a:fld id="{979D7619-0867-664A-AE7E-43C50A79035A}" type="slidenum">
              <a:rPr lang="en-US" smtClean="0"/>
              <a:pPr/>
              <a:t>5</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a:t>
            </a:r>
            <a:r>
              <a:rPr lang="en-US" baseline="0" dirty="0" smtClean="0"/>
              <a:t>e found that our study protocol worked for all three populations.  We believe that this protocol worked particularly well for our older adults and motor impaired participants because they had external support.</a:t>
            </a:r>
          </a:p>
          <a:p>
            <a:r>
              <a:rPr lang="en-US" baseline="0" dirty="0" smtClean="0"/>
              <a:t>  </a:t>
            </a:r>
          </a:p>
          <a:p>
            <a:r>
              <a:rPr lang="en-US" baseline="0" dirty="0" smtClean="0"/>
              <a:t>The older adults in our study frequently worked together and taught each other how to use the computers (both during their monthly meetings at Blueroof and outside these meetings).  </a:t>
            </a:r>
          </a:p>
          <a:p>
            <a:endParaRPr lang="en-US" baseline="0" dirty="0" smtClean="0"/>
          </a:p>
          <a:p>
            <a:r>
              <a:rPr lang="en-US" baseline="0" dirty="0" smtClean="0"/>
              <a:t>Our motor impaired participants at UCP received support from the staff there who would help them set up the laptops, and allowed them to use their laptops during classes. </a:t>
            </a:r>
            <a:endParaRPr lang="en-US" dirty="0" smtClean="0"/>
          </a:p>
        </p:txBody>
      </p:sp>
      <p:sp>
        <p:nvSpPr>
          <p:cNvPr id="4" name="Slide Number Placeholder 3"/>
          <p:cNvSpPr>
            <a:spLocks noGrp="1"/>
          </p:cNvSpPr>
          <p:nvPr>
            <p:ph type="sldNum" sz="quarter" idx="10"/>
          </p:nvPr>
        </p:nvSpPr>
        <p:spPr/>
        <p:txBody>
          <a:bodyPr/>
          <a:lstStyle/>
          <a:p>
            <a:fld id="{172BFE3B-E842-E244-AD02-77D9C291EAE4}" type="slidenum">
              <a:rPr lang="en-US" smtClean="0"/>
              <a:pPr/>
              <a:t>6</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smtClean="0"/>
              <a:t>In</a:t>
            </a:r>
            <a:r>
              <a:rPr lang="en-US" baseline="0" dirty="0" smtClean="0"/>
              <a:t> general, participants were pretty enthusiastic about being in this study – likely because they were excited to have access to a laptop.  We also we found our participants used these laptops as if they were their own: they decorated them, and carried them around in unique bags.</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2400" baseline="0" dirty="0" smtClean="0">
              <a:solidFill>
                <a:schemeClr val="bg1"/>
              </a:solidFill>
            </a:endParaRPr>
          </a:p>
          <a:p>
            <a:pPr marL="0" marR="0" lvl="1" indent="0" algn="l" defTabSz="457200" rtl="0" eaLnBrk="1" fontAlgn="auto" latinLnBrk="0" hangingPunct="1">
              <a:lnSpc>
                <a:spcPct val="100000"/>
              </a:lnSpc>
              <a:spcBef>
                <a:spcPts val="0"/>
              </a:spcBef>
              <a:spcAft>
                <a:spcPts val="0"/>
              </a:spcAft>
              <a:buClrTx/>
              <a:buSzTx/>
              <a:buFontTx/>
              <a:buNone/>
              <a:tabLst/>
              <a:defRPr/>
            </a:pPr>
            <a:r>
              <a:rPr lang="en-US" sz="2400" baseline="0" dirty="0" smtClean="0">
                <a:solidFill>
                  <a:schemeClr val="bg1"/>
                </a:solidFill>
              </a:rPr>
              <a:t>I really enjoyed conducting this study because I got to see how much of a positive impact these laptops had on our participants lives, and watch many of our participants learn how to use computers.</a:t>
            </a:r>
          </a:p>
          <a:p>
            <a:endParaRPr lang="en-US" baseline="0" dirty="0" smtClean="0"/>
          </a:p>
        </p:txBody>
      </p:sp>
      <p:sp>
        <p:nvSpPr>
          <p:cNvPr id="4" name="Slide Number Placeholder 3"/>
          <p:cNvSpPr>
            <a:spLocks noGrp="1"/>
          </p:cNvSpPr>
          <p:nvPr>
            <p:ph type="sldNum" sz="quarter" idx="10"/>
          </p:nvPr>
        </p:nvSpPr>
        <p:spPr/>
        <p:txBody>
          <a:bodyPr/>
          <a:lstStyle/>
          <a:p>
            <a:fld id="{172BFE3B-E842-E244-AD02-77D9C291EAE4}" type="slidenum">
              <a:rPr lang="en-US" smtClean="0"/>
              <a:pPr/>
              <a:t>7</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Major</a:t>
            </a:r>
            <a:r>
              <a:rPr lang="en-US" baseline="0" dirty="0" smtClean="0"/>
              <a:t> parsing effort to create tables!</a:t>
            </a:r>
            <a:br>
              <a:rPr lang="en-US" baseline="0" dirty="0" smtClean="0"/>
            </a:br>
            <a:endParaRPr lang="en-US" baseline="0" dirty="0" smtClean="0"/>
          </a:p>
          <a:p>
            <a:r>
              <a:rPr lang="en-US" dirty="0" smtClean="0"/>
              <a:t>The original logs did not have consistent logging formats and improper delimiting which has resulted in issues with parsing. Some of these have been fixed, but others may not yet have been found. Typical symptoms include the subfields not correctly matching the expected value from the original log file. Typical errors are caused by log file field delimiters appearing within a field (causing incorrect field tokenization). Other errors caused by unknown and inconsistent log line formats. Different types of log lines had differing line formats and these sometimes changed.</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324252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10</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1">
              <a:buFont typeface="Arial"/>
              <a:buChar char="•"/>
            </a:pPr>
            <a:r>
              <a:rPr lang="en-US" dirty="0" smtClean="0"/>
              <a:t>Removed samples with more than 10 minutes of pause data </a:t>
            </a:r>
          </a:p>
          <a:p>
            <a:pPr marL="457200" marR="0" lvl="1" indent="0" algn="l" defTabSz="457200" rtl="0" eaLnBrk="1" fontAlgn="auto" latinLnBrk="0" hangingPunct="1">
              <a:lnSpc>
                <a:spcPct val="100000"/>
              </a:lnSpc>
              <a:spcBef>
                <a:spcPts val="0"/>
              </a:spcBef>
              <a:spcAft>
                <a:spcPts val="0"/>
              </a:spcAft>
              <a:buClrTx/>
              <a:buSzTx/>
              <a:buFont typeface="Arial"/>
              <a:buChar char="•"/>
              <a:tabLst/>
              <a:defRPr/>
            </a:pPr>
            <a:r>
              <a:rPr lang="en-US" dirty="0" smtClean="0"/>
              <a:t>Removed windows and targets that were larger than 2000 pixels</a:t>
            </a:r>
          </a:p>
          <a:p>
            <a:pPr lvl="1">
              <a:buFont typeface="Arial"/>
              <a:buChar char="•"/>
            </a:pPr>
            <a:endParaRPr lang="en-US" dirty="0" smtClean="0"/>
          </a:p>
        </p:txBody>
      </p:sp>
      <p:sp>
        <p:nvSpPr>
          <p:cNvPr id="4" name="Slide Number Placeholder 3"/>
          <p:cNvSpPr>
            <a:spLocks noGrp="1"/>
          </p:cNvSpPr>
          <p:nvPr>
            <p:ph type="sldNum" sz="quarter" idx="10"/>
          </p:nvPr>
        </p:nvSpPr>
        <p:spPr/>
        <p:txBody>
          <a:bodyPr/>
          <a:lstStyle/>
          <a:p>
            <a:fld id="{979D7619-0867-664A-AE7E-43C50A79035A}" type="slidenum">
              <a:rPr lang="en-US" smtClean="0"/>
              <a:pPr/>
              <a:t>11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6/20/14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DDB244F5-C9E1-D749-88BF-04FA2C82043A}" type="slidenum">
              <a:rPr lang="en-US"/>
              <a:pPr/>
              <a:t>‹#›</a:t>
            </a:fld>
            <a:endParaRPr lang="en-US"/>
          </a:p>
        </p:txBody>
      </p:sp>
    </p:spTree>
    <p:extLst>
      <p:ext uri="{BB962C8B-B14F-4D97-AF65-F5344CB8AC3E}">
        <p14:creationId xmlns:p14="http://schemas.microsoft.com/office/powerpoint/2010/main" val="2733771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6/20/14</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6/20/14</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data.cmubi.org/classroom-news/somegreatsourcesofdata" TargetMode="External"/><Relationship Id="rId4" Type="http://schemas.openxmlformats.org/officeDocument/2006/relationships/hyperlink" Target="http://www.webdesignerdepot.com/2011/07/40-useful-apis-for-web-designers-and-developers/"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notesSlide" Target="../notesSlides/notesSlide1.xml"/><Relationship Id="rId5" Type="http://schemas.openxmlformats.org/officeDocument/2006/relationships/image" Target="../media/image3.png"/><Relationship Id="rId1" Type="http://schemas.microsoft.com/office/2007/relationships/media" Target="file://localhost/Users/jmankoff/Documents/administration/students/amy%20hurst/dissertation/talk/full-length-desktop.mov" TargetMode="External"/><Relationship Id="rId2" Type="http://schemas.openxmlformats.org/officeDocument/2006/relationships/video" Target="file://localhost/Users/jmankoff/Documents/administration/students/amy%20hurst/dissertation/talk/full-length-desktop.mov"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chart" Target="../charts/char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chart" Target="../charts/char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eg"/><Relationship Id="rId5" Type="http://schemas.openxmlformats.org/officeDocument/2006/relationships/image" Target="../media/image15.jpeg"/><Relationship Id="rId6"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Practical Issues in Acquiring Data</a:t>
            </a:r>
          </a:p>
          <a:p>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2014</a:t>
            </a:r>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18268982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Also there are lots of anomalies</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2317" y="2207595"/>
            <a:ext cx="952458" cy="939362"/>
          </a:xfrm>
          <a:prstGeom prst="rect">
            <a:avLst/>
          </a:prstGeom>
          <a:solidFill>
            <a:srgbClr val="FFFFFF"/>
          </a:solidFill>
        </p:spPr>
      </p:pic>
    </p:spTree>
    <p:extLst>
      <p:ext uri="{BB962C8B-B14F-4D97-AF65-F5344CB8AC3E}">
        <p14:creationId xmlns:p14="http://schemas.microsoft.com/office/powerpoint/2010/main" val="12460969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And unexpected differ-</a:t>
            </a:r>
            <a:br>
              <a:rPr lang="en-US" sz="4000" b="1" dirty="0" smtClean="0">
                <a:solidFill>
                  <a:srgbClr val="FFFFFF"/>
                </a:solidFill>
              </a:rPr>
            </a:br>
            <a:r>
              <a:rPr lang="en-US" sz="4000" b="1" dirty="0" err="1" smtClean="0">
                <a:solidFill>
                  <a:srgbClr val="FFFFFF"/>
                </a:solidFill>
              </a:rPr>
              <a:t>ences</a:t>
            </a:r>
            <a:r>
              <a:rPr lang="en-US" sz="4000" b="1" dirty="0" smtClean="0">
                <a:solidFill>
                  <a:srgbClr val="FFFFFF"/>
                </a:solidFill>
              </a:rPr>
              <a:t> that made analysis difficult</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6570" y="2183167"/>
            <a:ext cx="952458" cy="939362"/>
          </a:xfrm>
          <a:prstGeom prst="rect">
            <a:avLst/>
          </a:prstGeom>
          <a:solidFill>
            <a:srgbClr val="FFFFFF"/>
          </a:solidFill>
        </p:spPr>
      </p:pic>
    </p:spTree>
    <p:extLst>
      <p:ext uri="{BB962C8B-B14F-4D97-AF65-F5344CB8AC3E}">
        <p14:creationId xmlns:p14="http://schemas.microsoft.com/office/powerpoint/2010/main" val="3858314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spTree>
    <p:extLst>
      <p:ext uri="{BB962C8B-B14F-4D97-AF65-F5344CB8AC3E}">
        <p14:creationId xmlns:p14="http://schemas.microsoft.com/office/powerpoint/2010/main" val="207058228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Tree>
    <p:extLst>
      <p:ext uri="{BB962C8B-B14F-4D97-AF65-F5344CB8AC3E}">
        <p14:creationId xmlns:p14="http://schemas.microsoft.com/office/powerpoint/2010/main" val="242077091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first… What type of data do you have?</a:t>
            </a:r>
            <a:endParaRPr lang="en-US" dirty="0"/>
          </a:p>
        </p:txBody>
      </p:sp>
      <p:sp>
        <p:nvSpPr>
          <p:cNvPr id="3" name="Content Placeholder 2"/>
          <p:cNvSpPr>
            <a:spLocks noGrp="1"/>
          </p:cNvSpPr>
          <p:nvPr>
            <p:ph idx="1"/>
          </p:nvPr>
        </p:nvSpPr>
        <p:spPr/>
        <p:txBody>
          <a:bodyPr/>
          <a:lstStyle/>
          <a:p>
            <a:pPr marL="0" indent="0">
              <a:buNone/>
            </a:pPr>
            <a:r>
              <a:rPr lang="en-US" dirty="0"/>
              <a:t>How is it structured; if at all?</a:t>
            </a:r>
          </a:p>
          <a:p>
            <a:pPr marL="0" indent="0">
              <a:buNone/>
            </a:pPr>
            <a:r>
              <a:rPr lang="en-US" dirty="0"/>
              <a:t>Does it have multiple tables or just one?</a:t>
            </a:r>
          </a:p>
          <a:p>
            <a:pPr marL="0" indent="0">
              <a:buNone/>
            </a:pPr>
            <a:r>
              <a:rPr lang="en-US" dirty="0"/>
              <a:t>Is it designed for machine consumption or human consumption?</a:t>
            </a:r>
          </a:p>
          <a:p>
            <a:pPr marL="0" indent="0">
              <a:buNone/>
            </a:pPr>
            <a:r>
              <a:rPr lang="en-US" dirty="0"/>
              <a:t>Is it in a database? multiple files or one file?</a:t>
            </a:r>
          </a:p>
          <a:p>
            <a:pPr marL="0" lvl="1" indent="0">
              <a:buClr>
                <a:schemeClr val="accent3"/>
              </a:buClr>
              <a:buSzTx/>
              <a:buNone/>
            </a:pPr>
            <a:r>
              <a:rPr lang="en-US" sz="2800" dirty="0"/>
              <a:t>How are missing values represented?</a:t>
            </a:r>
            <a:endParaRPr lang="en-US" dirty="0"/>
          </a:p>
          <a:p>
            <a:pPr marL="0" indent="0">
              <a:buNone/>
            </a:pPr>
            <a:r>
              <a:rPr lang="en-US" dirty="0"/>
              <a:t>What are the </a:t>
            </a:r>
            <a:r>
              <a:rPr lang="en-US" i="1" dirty="0"/>
              <a:t>fields</a:t>
            </a:r>
            <a:r>
              <a:rPr lang="en-US" dirty="0"/>
              <a:t> and </a:t>
            </a:r>
            <a:r>
              <a:rPr lang="en-US" i="1" dirty="0"/>
              <a:t>values</a:t>
            </a:r>
            <a:r>
              <a:rPr lang="en-US" dirty="0"/>
              <a:t>?</a:t>
            </a:r>
          </a:p>
          <a:p>
            <a:pPr marL="0" indent="0">
              <a:buNone/>
            </a:pPr>
            <a:endParaRPr lang="en-US" dirty="0"/>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spTree>
    <p:extLst>
      <p:ext uri="{BB962C8B-B14F-4D97-AF65-F5344CB8AC3E}">
        <p14:creationId xmlns:p14="http://schemas.microsoft.com/office/powerpoint/2010/main" val="420280014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Amy’s Data Tables </a:t>
            </a:r>
            <a:endParaRPr lang="en-US" dirty="0"/>
          </a:p>
        </p:txBody>
      </p:sp>
      <p:sp>
        <p:nvSpPr>
          <p:cNvPr id="3" name="Content Placeholder 2"/>
          <p:cNvSpPr>
            <a:spLocks noGrp="1"/>
          </p:cNvSpPr>
          <p:nvPr>
            <p:ph idx="1"/>
          </p:nvPr>
        </p:nvSpPr>
        <p:spPr/>
        <p:txBody>
          <a:bodyPr/>
          <a:lstStyle/>
          <a:p>
            <a:pPr marL="0" indent="0">
              <a:buNone/>
            </a:pPr>
            <a:r>
              <a:rPr lang="en-US" dirty="0" smtClean="0"/>
              <a:t>One-time &amp; Qualitative data about participants (participant number; ‘diagnosis’; performance on initial test; </a:t>
            </a:r>
            <a:r>
              <a:rPr lang="en-US" dirty="0" err="1" smtClean="0"/>
              <a:t>etc</a:t>
            </a:r>
            <a:r>
              <a:rPr lang="en-US" dirty="0" smtClean="0"/>
              <a:t>)</a:t>
            </a:r>
          </a:p>
          <a:p>
            <a:pPr marL="0" indent="0">
              <a:buNone/>
            </a:pPr>
            <a:r>
              <a:rPr lang="en-US" dirty="0" smtClean="0"/>
              <a:t>Session data (summary)</a:t>
            </a:r>
          </a:p>
          <a:p>
            <a:pPr marL="0" indent="0">
              <a:buNone/>
            </a:pPr>
            <a:r>
              <a:rPr lang="en-US" dirty="0" smtClean="0"/>
              <a:t>Event data (details)</a:t>
            </a:r>
          </a:p>
          <a:p>
            <a:pPr marL="0" indent="0">
              <a:buNone/>
            </a:pPr>
            <a:r>
              <a:rPr lang="en-US" dirty="0" smtClean="0"/>
              <a:t>Segment data (summary)</a:t>
            </a:r>
          </a:p>
          <a:p>
            <a:pPr lvl="1"/>
            <a:r>
              <a:rPr lang="en-US" dirty="0" smtClean="0"/>
              <a:t>Keyboard key down (if any)?</a:t>
            </a:r>
          </a:p>
          <a:p>
            <a:pPr lvl="1"/>
            <a:r>
              <a:rPr lang="en-US" dirty="0" smtClean="0"/>
              <a:t>Mouse features</a:t>
            </a:r>
          </a:p>
          <a:p>
            <a:pPr lvl="1"/>
            <a:r>
              <a:rPr lang="en-US" dirty="0" smtClean="0"/>
              <a:t>Target features</a:t>
            </a:r>
          </a:p>
          <a:p>
            <a:pPr lvl="1"/>
            <a:r>
              <a:rPr lang="en-US" dirty="0" smtClean="0"/>
              <a:t>…</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spTree>
    <p:extLst>
      <p:ext uri="{BB962C8B-B14F-4D97-AF65-F5344CB8AC3E}">
        <p14:creationId xmlns:p14="http://schemas.microsoft.com/office/powerpoint/2010/main" val="267114463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you are using someone else’s data?</a:t>
            </a:r>
            <a:endParaRPr lang="en-US" dirty="0"/>
          </a:p>
        </p:txBody>
      </p:sp>
      <p:sp>
        <p:nvSpPr>
          <p:cNvPr id="3" name="Content Placeholder 2"/>
          <p:cNvSpPr>
            <a:spLocks noGrp="1"/>
          </p:cNvSpPr>
          <p:nvPr>
            <p:ph idx="1"/>
          </p:nvPr>
        </p:nvSpPr>
        <p:spPr/>
        <p:txBody>
          <a:bodyPr/>
          <a:lstStyle/>
          <a:p>
            <a:pPr marL="0" indent="0">
              <a:buNone/>
            </a:pPr>
            <a:r>
              <a:rPr lang="en-US" dirty="0">
                <a:hlinkClick r:id="rId3"/>
              </a:rPr>
              <a:t>http://data.cmubi.org/classroom-news/somegreatsourcesofdata</a:t>
            </a:r>
            <a:endParaRPr lang="en-US" dirty="0"/>
          </a:p>
          <a:p>
            <a:pPr marL="0" indent="0">
              <a:buNone/>
            </a:pPr>
            <a:r>
              <a:rPr lang="en-US" dirty="0" smtClean="0"/>
              <a:t>Web APIs</a:t>
            </a:r>
          </a:p>
          <a:p>
            <a:pPr lvl="1"/>
            <a:r>
              <a:rPr lang="en-US" dirty="0" smtClean="0"/>
              <a:t>Programmatic interface to server side data </a:t>
            </a:r>
            <a:r>
              <a:rPr lang="en-US" i="1" dirty="0" smtClean="0"/>
              <a:t>and </a:t>
            </a:r>
            <a:r>
              <a:rPr lang="en-US" dirty="0" smtClean="0"/>
              <a:t>functionality</a:t>
            </a:r>
          </a:p>
          <a:p>
            <a:pPr lvl="1"/>
            <a:r>
              <a:rPr lang="en-US" dirty="0" smtClean="0"/>
              <a:t>We like REST APIs best</a:t>
            </a:r>
          </a:p>
          <a:p>
            <a:pPr marL="228600" lvl="1" indent="0">
              <a:buNone/>
            </a:pPr>
            <a:r>
              <a:rPr lang="en-US" sz="2000" dirty="0" smtClean="0"/>
              <a:t>http</a:t>
            </a:r>
            <a:r>
              <a:rPr lang="en-US" sz="2000" dirty="0"/>
              <a:t>://</a:t>
            </a:r>
            <a:r>
              <a:rPr lang="en-US" sz="2000" dirty="0" err="1"/>
              <a:t>en.wikipedia.org</a:t>
            </a:r>
            <a:r>
              <a:rPr lang="en-US" sz="2000" dirty="0"/>
              <a:t>/wiki/</a:t>
            </a:r>
            <a:r>
              <a:rPr lang="en-US" sz="2000" dirty="0" err="1"/>
              <a:t>List_of_open_APIs</a:t>
            </a:r>
            <a:endParaRPr lang="en-US" sz="2000" dirty="0" smtClean="0"/>
          </a:p>
          <a:p>
            <a:pPr marL="228600" lvl="1" indent="0">
              <a:buNone/>
            </a:pPr>
            <a:r>
              <a:rPr lang="en-US" sz="2000" dirty="0"/>
              <a:t>http://</a:t>
            </a:r>
            <a:r>
              <a:rPr lang="en-US" sz="2000" dirty="0" err="1"/>
              <a:t>www.programmableweb.com</a:t>
            </a:r>
            <a:r>
              <a:rPr lang="en-US" sz="2000" dirty="0"/>
              <a:t>/</a:t>
            </a:r>
            <a:r>
              <a:rPr lang="en-US" sz="2000" dirty="0" err="1"/>
              <a:t>apis</a:t>
            </a:r>
            <a:r>
              <a:rPr lang="en-US" sz="2000" dirty="0"/>
              <a:t>/directory </a:t>
            </a:r>
            <a:endParaRPr lang="en-US" sz="2000" dirty="0" smtClean="0"/>
          </a:p>
          <a:p>
            <a:pPr marL="228600" lvl="1" indent="0">
              <a:buNone/>
            </a:pPr>
            <a:r>
              <a:rPr lang="en-US" sz="2000" dirty="0">
                <a:hlinkClick r:id="rId4"/>
              </a:rPr>
              <a:t>http://www.webdesignerdepot.com/2011/07/40-useful-apis-for-web-designers-and-developers</a:t>
            </a:r>
            <a:r>
              <a:rPr lang="en-US" sz="2000" dirty="0" smtClean="0">
                <a:hlinkClick r:id="rId4"/>
              </a:rPr>
              <a:t>/</a:t>
            </a:r>
            <a:endParaRPr lang="en-US" sz="2000" dirty="0" smtClean="0"/>
          </a:p>
          <a:p>
            <a:pPr marL="228600" lvl="1" indent="0">
              <a:buNone/>
            </a:pPr>
            <a:r>
              <a:rPr lang="en-US" sz="2000" dirty="0"/>
              <a:t>https://</a:t>
            </a:r>
            <a:r>
              <a:rPr lang="en-US" sz="2000" dirty="0" err="1"/>
              <a:t>www.data.gov</a:t>
            </a:r>
            <a:r>
              <a:rPr lang="en-US" sz="2000" dirty="0"/>
              <a:t>/developers/</a:t>
            </a:r>
            <a:r>
              <a:rPr lang="en-US" sz="2000" dirty="0" err="1"/>
              <a:t>apis</a:t>
            </a:r>
            <a:endParaRPr lang="en-US" sz="2000"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spTree>
    <p:extLst>
      <p:ext uri="{BB962C8B-B14F-4D97-AF65-F5344CB8AC3E}">
        <p14:creationId xmlns:p14="http://schemas.microsoft.com/office/powerpoint/2010/main" val="6567737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US" dirty="0"/>
              <a:t>What </a:t>
            </a:r>
            <a:r>
              <a:rPr lang="en-US" dirty="0" smtClean="0"/>
              <a:t>Type </a:t>
            </a:r>
            <a:r>
              <a:rPr lang="en-US" dirty="0"/>
              <a:t>of </a:t>
            </a:r>
            <a:r>
              <a:rPr lang="en-US" dirty="0" smtClean="0"/>
              <a:t>Data in Each </a:t>
            </a:r>
            <a:r>
              <a:rPr lang="en-US" dirty="0"/>
              <a:t>F</a:t>
            </a:r>
            <a:r>
              <a:rPr lang="en-US" dirty="0" smtClean="0"/>
              <a:t>ield</a:t>
            </a:r>
            <a:r>
              <a:rPr lang="en-US" dirty="0"/>
              <a:t>?</a:t>
            </a:r>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sp>
        <p:nvSpPr>
          <p:cNvPr id="3" name="Content Placeholder 2"/>
          <p:cNvSpPr>
            <a:spLocks noGrp="1"/>
          </p:cNvSpPr>
          <p:nvPr>
            <p:ph idx="1"/>
          </p:nvPr>
        </p:nvSpPr>
        <p:spPr/>
        <p:txBody>
          <a:bodyPr/>
          <a:lstStyle/>
          <a:p>
            <a:pPr lvl="1"/>
            <a:r>
              <a:rPr lang="en-US" sz="3200" dirty="0" smtClean="0"/>
              <a:t>Constant (</a:t>
            </a:r>
            <a:r>
              <a:rPr lang="en-US" sz="3200" i="1" dirty="0" smtClean="0"/>
              <a:t>e.g., </a:t>
            </a:r>
            <a:r>
              <a:rPr lang="en-US" sz="3200" dirty="0" smtClean="0"/>
              <a:t>mouse gain)</a:t>
            </a:r>
          </a:p>
          <a:p>
            <a:pPr lvl="1"/>
            <a:r>
              <a:rPr lang="en-US" sz="3200" dirty="0" smtClean="0"/>
              <a:t>Continuous Data </a:t>
            </a:r>
            <a:br>
              <a:rPr lang="en-US" sz="3200" dirty="0" smtClean="0"/>
            </a:br>
            <a:r>
              <a:rPr lang="en-US" sz="3200" dirty="0" smtClean="0"/>
              <a:t>	(</a:t>
            </a:r>
            <a:r>
              <a:rPr lang="en-US" sz="3200" i="1" dirty="0" smtClean="0"/>
              <a:t>e.g., </a:t>
            </a:r>
            <a:r>
              <a:rPr lang="en-US" sz="3200" dirty="0" smtClean="0"/>
              <a:t>mouse location) </a:t>
            </a:r>
          </a:p>
          <a:p>
            <a:pPr lvl="1"/>
            <a:r>
              <a:rPr lang="en-US" sz="3200" dirty="0" smtClean="0"/>
              <a:t>Discrete Data (often scales)</a:t>
            </a:r>
          </a:p>
          <a:p>
            <a:pPr lvl="1"/>
            <a:r>
              <a:rPr lang="en-US" sz="3200" dirty="0"/>
              <a:t>	</a:t>
            </a:r>
            <a:r>
              <a:rPr lang="en-US" sz="3200" dirty="0" smtClean="0"/>
              <a:t>(</a:t>
            </a:r>
            <a:r>
              <a:rPr lang="en-US" sz="3200" i="1" dirty="0" smtClean="0"/>
              <a:t>e.g., </a:t>
            </a:r>
            <a:r>
              <a:rPr lang="en-US" sz="3200" dirty="0" smtClean="0"/>
              <a:t>slip/no slip on this interaction)</a:t>
            </a:r>
          </a:p>
          <a:p>
            <a:pPr lvl="1"/>
            <a:endParaRPr lang="en-US" sz="3200" dirty="0"/>
          </a:p>
          <a:p>
            <a:pPr lvl="1"/>
            <a:r>
              <a:rPr lang="en-US" sz="3200" dirty="0"/>
              <a:t>What are the units?</a:t>
            </a:r>
          </a:p>
          <a:p>
            <a:pPr lvl="1"/>
            <a:endParaRPr lang="en-US" sz="3200" dirty="0" smtClean="0"/>
          </a:p>
          <a:p>
            <a:pPr lvl="1"/>
            <a:endParaRPr lang="en-US" sz="2800" dirty="0" smtClean="0"/>
          </a:p>
          <a:p>
            <a:pPr lvl="2"/>
            <a:endParaRPr lang="en-US" sz="3200" dirty="0" smtClean="0"/>
          </a:p>
        </p:txBody>
      </p:sp>
    </p:spTree>
    <p:extLst>
      <p:ext uri="{BB962C8B-B14F-4D97-AF65-F5344CB8AC3E}">
        <p14:creationId xmlns:p14="http://schemas.microsoft.com/office/powerpoint/2010/main" val="14187210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US" dirty="0" smtClean="0"/>
              <a:t>What Role Does </a:t>
            </a:r>
            <a:r>
              <a:rPr lang="en-US" dirty="0"/>
              <a:t>T</a:t>
            </a:r>
            <a:r>
              <a:rPr lang="en-US" dirty="0" smtClean="0"/>
              <a:t>his Field Play?</a:t>
            </a:r>
            <a:endParaRPr lang="en-US" dirty="0"/>
          </a:p>
        </p:txBody>
      </p:sp>
      <p:sp>
        <p:nvSpPr>
          <p:cNvPr id="7" name="Content Placeholder 6"/>
          <p:cNvSpPr>
            <a:spLocks noGrp="1"/>
          </p:cNvSpPr>
          <p:nvPr>
            <p:ph idx="1"/>
          </p:nvPr>
        </p:nvSpPr>
        <p:spPr>
          <a:xfrm>
            <a:off x="1128943" y="1847153"/>
            <a:ext cx="7887140" cy="4379976"/>
          </a:xfrm>
        </p:spPr>
        <p:txBody>
          <a:bodyPr/>
          <a:lstStyle/>
          <a:p>
            <a:pPr marL="228600" lvl="1" indent="0">
              <a:buNone/>
            </a:pPr>
            <a:r>
              <a:rPr lang="en-US" sz="3200" dirty="0" smtClean="0"/>
              <a:t>Descriptor / Feature: predictive of labels (</a:t>
            </a:r>
            <a:r>
              <a:rPr lang="en-US" sz="3200" i="1" dirty="0" smtClean="0"/>
              <a:t>e.g. </a:t>
            </a:r>
            <a:r>
              <a:rPr lang="en-US" sz="3200" i="1" dirty="0"/>
              <a:t>C</a:t>
            </a:r>
            <a:r>
              <a:rPr lang="en-US" sz="3200" i="1" dirty="0" smtClean="0"/>
              <a:t>lick Duration</a:t>
            </a:r>
            <a:r>
              <a:rPr lang="en-US" sz="3200" dirty="0" smtClean="0"/>
              <a:t>)</a:t>
            </a:r>
          </a:p>
          <a:p>
            <a:pPr marL="228600" lvl="1" indent="0">
              <a:buNone/>
            </a:pPr>
            <a:r>
              <a:rPr lang="en-US" sz="3200" dirty="0" smtClean="0"/>
              <a:t>Response / Label: </a:t>
            </a:r>
          </a:p>
          <a:p>
            <a:pPr marL="228600" lvl="1" indent="0">
              <a:buNone/>
            </a:pPr>
            <a:r>
              <a:rPr lang="en-US" sz="3200" dirty="0"/>
              <a:t>	</a:t>
            </a:r>
            <a:r>
              <a:rPr lang="en-US" sz="3200" dirty="0" smtClean="0"/>
              <a:t>outcome of prediction </a:t>
            </a:r>
          </a:p>
          <a:p>
            <a:pPr marL="228600" lvl="1" indent="0">
              <a:buNone/>
            </a:pPr>
            <a:r>
              <a:rPr lang="en-US" sz="3200" dirty="0"/>
              <a:t>	</a:t>
            </a:r>
            <a:r>
              <a:rPr lang="en-US" sz="3200" dirty="0" smtClean="0"/>
              <a:t>response to an intervention / question</a:t>
            </a:r>
          </a:p>
          <a:p>
            <a:pPr marL="228600" lvl="1" indent="0">
              <a:buNone/>
            </a:pPr>
            <a:r>
              <a:rPr lang="en-US" sz="3200" dirty="0" smtClean="0"/>
              <a:t>  (</a:t>
            </a:r>
            <a:r>
              <a:rPr lang="en-US" sz="3200" i="1" dirty="0" smtClean="0"/>
              <a:t>e.g. Diagnosis)</a:t>
            </a:r>
            <a:endParaRPr lang="en-US" sz="3200" dirty="0"/>
          </a:p>
          <a:p>
            <a:pPr marL="0" indent="0">
              <a:buNone/>
            </a:pPr>
            <a:endParaRPr lang="en-US" sz="3600"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spTree>
    <p:extLst>
      <p:ext uri="{BB962C8B-B14F-4D97-AF65-F5344CB8AC3E}">
        <p14:creationId xmlns:p14="http://schemas.microsoft.com/office/powerpoint/2010/main" val="331254587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600142" y="5764180"/>
            <a:ext cx="4572000" cy="646331"/>
          </a:xfrm>
          <a:prstGeom prst="rect">
            <a:avLst/>
          </a:prstGeom>
        </p:spPr>
        <p:txBody>
          <a:bodyPr>
            <a:spAutoFit/>
          </a:bodyPr>
          <a:lstStyle/>
          <a:p>
            <a:r>
              <a:rPr lang="en-US" b="1" dirty="0" smtClean="0"/>
              <a:t>Attempt to double-click desktop icon</a:t>
            </a:r>
          </a:p>
          <a:p>
            <a:r>
              <a:rPr lang="en-US" b="1" dirty="0" smtClean="0"/>
              <a:t>Duration: 1 minute 40 seconds</a:t>
            </a:r>
          </a:p>
        </p:txBody>
      </p:sp>
      <p:sp>
        <p:nvSpPr>
          <p:cNvPr id="17" name="Title 16"/>
          <p:cNvSpPr>
            <a:spLocks noGrp="1"/>
          </p:cNvSpPr>
          <p:nvPr>
            <p:ph type="title"/>
          </p:nvPr>
        </p:nvSpPr>
        <p:spPr>
          <a:xfrm>
            <a:off x="954132" y="90319"/>
            <a:ext cx="7377276" cy="990107"/>
          </a:xfrm>
        </p:spPr>
        <p:txBody>
          <a:bodyPr/>
          <a:lstStyle/>
          <a:p>
            <a:r>
              <a:rPr lang="en-US" dirty="0" smtClean="0"/>
              <a:t>Course Example: Pointing Problems</a:t>
            </a:r>
            <a:endParaRPr lang="en-US" dirty="0"/>
          </a:p>
        </p:txBody>
      </p:sp>
      <p:pic>
        <p:nvPicPr>
          <p:cNvPr id="8" name="full-length-desktop.mov">
            <a:hlinkClick r:id="" action="ppaction://media"/>
          </p:cNvPr>
          <p:cNvPicPr/>
          <p:nvPr>
            <a:videoFile r:link="rId2"/>
            <p:extLst>
              <p:ext uri="{DAA4B4D4-6D71-4841-9C94-3DE7FCFB9230}">
                <p14:media xmlns:p14="http://schemas.microsoft.com/office/powerpoint/2010/main" r:link="rId1"/>
              </p:ext>
            </p:extLst>
          </p:nvPr>
        </p:nvPicPr>
        <p:blipFill>
          <a:blip r:embed="rId5"/>
          <a:stretch>
            <a:fillRect/>
          </a:stretch>
        </p:blipFill>
        <p:spPr>
          <a:xfrm>
            <a:off x="600142" y="1300269"/>
            <a:ext cx="6634431" cy="4422954"/>
          </a:xfrm>
          <a:prstGeom prst="rect">
            <a:avLst/>
          </a:prstGeom>
        </p:spPr>
      </p:pic>
    </p:spTree>
    <p:extLst>
      <p:ext uri="{BB962C8B-B14F-4D97-AF65-F5344CB8AC3E}">
        <p14:creationId xmlns:p14="http://schemas.microsoft.com/office/powerpoint/2010/main" val="10655294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90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The sensor (or respondent) is </a:t>
            </a:r>
            <a:r>
              <a:rPr lang="en-US" dirty="0" smtClean="0"/>
              <a:t>incorrect</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spTree>
    <p:extLst>
      <p:ext uri="{BB962C8B-B14F-4D97-AF65-F5344CB8AC3E}">
        <p14:creationId xmlns:p14="http://schemas.microsoft.com/office/powerpoint/2010/main" val="396868318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3588" y="310162"/>
            <a:ext cx="7223615" cy="990107"/>
          </a:xfrm>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21</a:t>
            </a:fld>
            <a:endParaRPr lang="en-US" dirty="0"/>
          </a:p>
        </p:txBody>
      </p:sp>
    </p:spTree>
    <p:extLst>
      <p:ext uri="{BB962C8B-B14F-4D97-AF65-F5344CB8AC3E}">
        <p14:creationId xmlns:p14="http://schemas.microsoft.com/office/powerpoint/2010/main" val="279361509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860" y="310162"/>
            <a:ext cx="6280441" cy="990107"/>
          </a:xfrm>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Are the extreme values?</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spTree>
    <p:extLst>
      <p:ext uri="{BB962C8B-B14F-4D97-AF65-F5344CB8AC3E}">
        <p14:creationId xmlns:p14="http://schemas.microsoft.com/office/powerpoint/2010/main" val="304232124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8860" y="310162"/>
            <a:ext cx="8005140" cy="990107"/>
          </a:xfrm>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spTree>
    <p:extLst>
      <p:ext uri="{BB962C8B-B14F-4D97-AF65-F5344CB8AC3E}">
        <p14:creationId xmlns:p14="http://schemas.microsoft.com/office/powerpoint/2010/main" val="219317058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7751141" cy="990107"/>
          </a:xfrm>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br>
              <a:rPr lang="en-US" sz="2400" dirty="0"/>
            </a:br>
            <a:r>
              <a:rPr lang="en-US" sz="2400" dirty="0"/>
              <a:t>	(</a:t>
            </a:r>
            <a:r>
              <a:rPr lang="en-US" sz="2400" i="1" dirty="0"/>
              <a:t>e.g. </a:t>
            </a:r>
            <a:r>
              <a:rPr lang="en-US" sz="2400" dirty="0"/>
              <a:t>due to clutching)</a:t>
            </a:r>
          </a:p>
          <a:p>
            <a:pPr marL="0" indent="0">
              <a:buNone/>
            </a:pP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spTree>
    <p:extLst>
      <p:ext uri="{BB962C8B-B14F-4D97-AF65-F5344CB8AC3E}">
        <p14:creationId xmlns:p14="http://schemas.microsoft.com/office/powerpoint/2010/main" val="353217293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missing value with a default. 0 was my default solution in </a:t>
            </a:r>
            <a:r>
              <a:rPr lang="en-US" dirty="0" err="1" smtClean="0"/>
              <a:t>explore.py</a:t>
            </a:r>
            <a:endParaRPr lang="en-US" dirty="0" smtClean="0"/>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25</a:t>
            </a:fld>
            <a:endParaRPr lang="en-US" dirty="0"/>
          </a:p>
        </p:txBody>
      </p:sp>
    </p:spTree>
    <p:extLst>
      <p:ext uri="{BB962C8B-B14F-4D97-AF65-F5344CB8AC3E}">
        <p14:creationId xmlns:p14="http://schemas.microsoft.com/office/powerpoint/2010/main" val="1366064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spTree>
    <p:extLst>
      <p:ext uri="{BB962C8B-B14F-4D97-AF65-F5344CB8AC3E}">
        <p14:creationId xmlns:p14="http://schemas.microsoft.com/office/powerpoint/2010/main" val="325123050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spTree>
    <p:extLst>
      <p:ext uri="{BB962C8B-B14F-4D97-AF65-F5344CB8AC3E}">
        <p14:creationId xmlns:p14="http://schemas.microsoft.com/office/powerpoint/2010/main" val="245898134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Correct?</a:t>
            </a:r>
            <a:endParaRPr lang="en-US" dirty="0"/>
          </a:p>
        </p:txBody>
      </p:sp>
      <p:sp>
        <p:nvSpPr>
          <p:cNvPr id="3" name="Content Placeholder 2"/>
          <p:cNvSpPr>
            <a:spLocks noGrp="1"/>
          </p:cNvSpPr>
          <p:nvPr>
            <p:ph idx="1"/>
          </p:nvPr>
        </p:nvSpPr>
        <p:spPr/>
        <p:txBody>
          <a:bodyPr/>
          <a:lstStyle/>
          <a:p>
            <a:pPr marL="0" indent="0">
              <a:buNone/>
            </a:pPr>
            <a:r>
              <a:rPr lang="en-US" dirty="0" smtClean="0"/>
              <a:t>Are the values correct?</a:t>
            </a:r>
          </a:p>
          <a:p>
            <a:pPr lvl="1"/>
            <a:r>
              <a:rPr lang="en-US" dirty="0"/>
              <a:t>Itemize aspects of your data that are easy to verify</a:t>
            </a:r>
          </a:p>
          <a:p>
            <a:pPr lvl="1"/>
            <a:r>
              <a:rPr lang="en-US" dirty="0"/>
              <a:t>Determine which are important</a:t>
            </a:r>
          </a:p>
          <a:p>
            <a:pPr lvl="1"/>
            <a:r>
              <a:rPr lang="en-US" dirty="0"/>
              <a:t>Understand how much of your data may be incorrect</a:t>
            </a:r>
          </a:p>
          <a:p>
            <a:pPr lvl="1"/>
            <a:r>
              <a:rPr lang="en-US" dirty="0"/>
              <a:t>Decide what to do with bad data</a:t>
            </a:r>
            <a:endParaRPr lang="en-US" dirty="0" smtClean="0"/>
          </a:p>
          <a:p>
            <a:r>
              <a:rPr lang="en-US" dirty="0" smtClean="0"/>
              <a:t>Other sources of error:</a:t>
            </a:r>
          </a:p>
          <a:p>
            <a:pPr lvl="1"/>
            <a:r>
              <a:rPr lang="en-US" dirty="0" smtClean="0"/>
              <a:t>Proxy </a:t>
            </a:r>
            <a:r>
              <a:rPr lang="en-US" dirty="0"/>
              <a:t>reporting: Making use of one sensor (or respondent) to fill in for another</a:t>
            </a:r>
          </a:p>
          <a:p>
            <a:pPr lvl="1"/>
            <a:r>
              <a:rPr lang="en-US" dirty="0" smtClean="0"/>
              <a:t>Sampling biases…</a:t>
            </a:r>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28</a:t>
            </a:fld>
            <a:endParaRPr lang="en-US" dirty="0"/>
          </a:p>
        </p:txBody>
      </p:sp>
    </p:spTree>
    <p:extLst>
      <p:ext uri="{BB962C8B-B14F-4D97-AF65-F5344CB8AC3E}">
        <p14:creationId xmlns:p14="http://schemas.microsoft.com/office/powerpoint/2010/main" val="97442372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517981"/>
            <a:ext cx="8061951" cy="990107"/>
          </a:xfrm>
        </p:spPr>
        <p:txBody>
          <a:bodyPr/>
          <a:lstStyle/>
          <a:p>
            <a:r>
              <a:rPr lang="en-US" i="1" smtClean="0"/>
              <a:t>Detect </a:t>
            </a:r>
            <a:r>
              <a:rPr lang="en-US" dirty="0" smtClean="0"/>
              <a:t>Errors</a:t>
            </a:r>
            <a:endParaRPr lang="en-US" dirty="0"/>
          </a:p>
        </p:txBody>
      </p:sp>
      <p:sp>
        <p:nvSpPr>
          <p:cNvPr id="8" name="Content Placeholder 7"/>
          <p:cNvSpPr>
            <a:spLocks noGrp="1"/>
          </p:cNvSpPr>
          <p:nvPr>
            <p:ph idx="1"/>
          </p:nvPr>
        </p:nvSpPr>
        <p:spPr>
          <a:xfrm>
            <a:off x="1023405" y="1700591"/>
            <a:ext cx="7223615" cy="4379976"/>
          </a:xfrm>
        </p:spPr>
        <p:txBody>
          <a:bodyPr/>
          <a:lstStyle/>
          <a:p>
            <a:pPr marL="0" indent="0">
              <a:buNone/>
            </a:pPr>
            <a:r>
              <a:rPr lang="en-US" sz="3000" dirty="0" smtClean="0"/>
              <a:t>Analyze the data collection strategy and look for sources of bias </a:t>
            </a:r>
          </a:p>
          <a:p>
            <a:pPr marL="228600" lvl="1" indent="0">
              <a:buNone/>
            </a:pPr>
            <a:r>
              <a:rPr lang="en-US" sz="2800" dirty="0" smtClean="0"/>
              <a:t>Within the population</a:t>
            </a:r>
          </a:p>
          <a:p>
            <a:pPr marL="228600" lvl="1" indent="0">
              <a:buNone/>
            </a:pPr>
            <a:r>
              <a:rPr lang="en-US" sz="2800" dirty="0"/>
              <a:t>across variables (surveys with only round values; people who report everything in round numbers</a:t>
            </a:r>
            <a:r>
              <a:rPr lang="en-US" sz="2800" dirty="0" smtClean="0"/>
              <a:t>)</a:t>
            </a:r>
          </a:p>
          <a:p>
            <a:pPr marL="0" indent="0">
              <a:buNone/>
            </a:pPr>
            <a:r>
              <a:rPr lang="en-US" sz="3000" dirty="0" smtClean="0"/>
              <a:t>Collect the data twice and compare</a:t>
            </a:r>
          </a:p>
          <a:p>
            <a:pPr marL="0" indent="0">
              <a:buNone/>
            </a:pPr>
            <a:r>
              <a:rPr lang="en-US" sz="3000" dirty="0" smtClean="0"/>
              <a:t>Find an alternative source to compare</a:t>
            </a:r>
            <a:endParaRPr lang="en-US" sz="3000" dirty="0"/>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29</a:t>
            </a:fld>
            <a:endParaRPr lang="en-US" dirty="0"/>
          </a:p>
        </p:txBody>
      </p:sp>
    </p:spTree>
    <p:extLst>
      <p:ext uri="{BB962C8B-B14F-4D97-AF65-F5344CB8AC3E}">
        <p14:creationId xmlns:p14="http://schemas.microsoft.com/office/powerpoint/2010/main" val="272994375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 Real World Datasets</a:t>
            </a:r>
            <a:endParaRPr lang="en-US" dirty="0"/>
          </a:p>
        </p:txBody>
      </p:sp>
      <p:sp>
        <p:nvSpPr>
          <p:cNvPr id="3" name="Content Placeholder 2"/>
          <p:cNvSpPr>
            <a:spLocks noGrp="1"/>
          </p:cNvSpPr>
          <p:nvPr>
            <p:ph idx="1"/>
          </p:nvPr>
        </p:nvSpPr>
        <p:spPr/>
        <p:txBody>
          <a:bodyPr/>
          <a:lstStyle/>
          <a:p>
            <a:r>
              <a:rPr lang="en-US" dirty="0" smtClean="0"/>
              <a:t>Collected hundreds of hours of real world data from 27 people with and without pointing problems </a:t>
            </a:r>
          </a:p>
          <a:p>
            <a:endParaRPr lang="en-US" dirty="0" smtClean="0"/>
          </a:p>
          <a:p>
            <a:r>
              <a:rPr lang="en-US" dirty="0" smtClean="0"/>
              <a:t>Websurfing, socializing (email, instant messaging, social networking websites), homework, and video games</a:t>
            </a:r>
          </a:p>
          <a:p>
            <a:endParaRPr lang="en-US" dirty="0" smtClean="0"/>
          </a:p>
          <a:p>
            <a:r>
              <a:rPr lang="en-US" dirty="0" smtClean="0"/>
              <a:t>Both desktop and laptop usage</a:t>
            </a:r>
            <a:endParaRPr lang="en-US" dirty="0"/>
          </a:p>
        </p:txBody>
      </p:sp>
      <p:pic>
        <p:nvPicPr>
          <p:cNvPr id="4" name="Picture 3" descr="study-setup.JPG"/>
          <p:cNvPicPr>
            <a:picLocks noChangeAspect="1"/>
          </p:cNvPicPr>
          <p:nvPr/>
        </p:nvPicPr>
        <p:blipFill>
          <a:blip r:embed="rId3">
            <a:lum contrast="-11000"/>
          </a:blip>
          <a:srcRect r="4762"/>
          <a:stretch>
            <a:fillRect/>
          </a:stretch>
        </p:blipFill>
        <p:spPr>
          <a:xfrm>
            <a:off x="0" y="-76200"/>
            <a:ext cx="9179253" cy="7228661"/>
          </a:xfrm>
          <a:prstGeom prst="rect">
            <a:avLst/>
          </a:prstGeom>
        </p:spPr>
      </p:pic>
      <p:sp>
        <p:nvSpPr>
          <p:cNvPr id="5" name="Title 3"/>
          <p:cNvSpPr txBox="1">
            <a:spLocks/>
          </p:cNvSpPr>
          <p:nvPr/>
        </p:nvSpPr>
        <p:spPr bwMode="auto">
          <a:xfrm>
            <a:off x="0" y="-75904"/>
            <a:ext cx="9179253" cy="11430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just" defTabSz="914400" rtl="0" eaLnBrk="1" fontAlgn="base" latinLnBrk="0" hangingPunct="1">
              <a:lnSpc>
                <a:spcPct val="90000"/>
              </a:lnSpc>
              <a:spcBef>
                <a:spcPct val="0"/>
              </a:spcBef>
              <a:spcAft>
                <a:spcPct val="0"/>
              </a:spcAft>
              <a:buClrTx/>
              <a:buSzTx/>
              <a:buFontTx/>
              <a:buNone/>
              <a:tabLst/>
              <a:defRPr/>
            </a:pPr>
            <a:r>
              <a:rPr kumimoji="0" lang="en-US" sz="4000" b="1" i="0" u="none" strike="noStrike" kern="0" cap="none" spc="0" normalizeH="0" baseline="0" noProof="0" dirty="0" smtClean="0">
                <a:ln>
                  <a:noFill/>
                </a:ln>
                <a:solidFill>
                  <a:schemeClr val="bg1"/>
                </a:solidFill>
                <a:effectLst/>
                <a:uLnTx/>
                <a:uFillTx/>
                <a:latin typeface="+mj-lt"/>
                <a:ea typeface="ヒラギノ角ゴ Pro W3" pitchFamily="-105" charset="-128"/>
                <a:cs typeface="ヒラギノ角ゴ Pro W3" pitchFamily="-105" charset="-128"/>
              </a:rPr>
              <a:t>United Cerebral Palsy Pittsburgh </a:t>
            </a:r>
          </a:p>
          <a:p>
            <a:pPr marL="0" marR="0" lvl="0" indent="0" algn="just" defTabSz="914400" rtl="0" eaLnBrk="1" fontAlgn="base" latinLnBrk="0" hangingPunct="1">
              <a:lnSpc>
                <a:spcPct val="90000"/>
              </a:lnSpc>
              <a:spcBef>
                <a:spcPct val="0"/>
              </a:spcBef>
              <a:spcAft>
                <a:spcPct val="0"/>
              </a:spcAft>
              <a:buClrTx/>
              <a:buSzTx/>
              <a:buFontTx/>
              <a:buNone/>
              <a:tabLst/>
              <a:defRPr/>
            </a:pPr>
            <a:r>
              <a:rPr kumimoji="0" lang="en-US" sz="4000" b="1" i="0" u="none" strike="noStrike" kern="0" cap="none" spc="0" normalizeH="0" baseline="0" noProof="0" dirty="0" smtClean="0">
                <a:ln>
                  <a:noFill/>
                </a:ln>
                <a:solidFill>
                  <a:schemeClr val="bg1"/>
                </a:solidFill>
                <a:effectLst/>
                <a:uLnTx/>
                <a:uFillTx/>
                <a:latin typeface="+mj-lt"/>
                <a:ea typeface="ヒラギノ角ゴ Pro W3" pitchFamily="-105" charset="-128"/>
                <a:cs typeface="ヒラギノ角ゴ Pro W3" pitchFamily="-105" charset="-128"/>
              </a:rPr>
              <a:t>(08-10</a:t>
            </a:r>
            <a:r>
              <a:rPr kumimoji="0" lang="en-US" sz="4000" b="1" i="0" u="none" strike="noStrike" kern="0" cap="none" spc="0" normalizeH="0" noProof="0" dirty="0" smtClean="0">
                <a:ln>
                  <a:noFill/>
                </a:ln>
                <a:solidFill>
                  <a:schemeClr val="bg1"/>
                </a:solidFill>
                <a:effectLst/>
                <a:uLnTx/>
                <a:uFillTx/>
                <a:latin typeface="+mj-lt"/>
                <a:ea typeface="ヒラギノ角ゴ Pro W3" pitchFamily="-105" charset="-128"/>
                <a:cs typeface="ヒラギノ角ゴ Pro W3" pitchFamily="-105" charset="-128"/>
              </a:rPr>
              <a:t>) </a:t>
            </a:r>
            <a:r>
              <a:rPr lang="en-US" sz="4000" b="1" kern="0" baseline="0" dirty="0" smtClean="0">
                <a:solidFill>
                  <a:schemeClr val="bg1"/>
                </a:solidFill>
                <a:latin typeface="+mj-lt"/>
                <a:ea typeface="ヒラギノ角ゴ Pro W3" pitchFamily="-105" charset="-128"/>
                <a:cs typeface="ヒラギノ角ゴ Pro W3" pitchFamily="-105" charset="-128"/>
              </a:rPr>
              <a:t>12 participants</a:t>
            </a:r>
            <a:endParaRPr kumimoji="0" lang="en-US" sz="4000" b="1" i="0" u="none" strike="noStrike" kern="0" cap="none" spc="0" normalizeH="0" baseline="0" noProof="0" dirty="0">
              <a:ln>
                <a:noFill/>
              </a:ln>
              <a:solidFill>
                <a:schemeClr val="bg1"/>
              </a:solidFill>
              <a:effectLst/>
              <a:uLnTx/>
              <a:uFillTx/>
              <a:latin typeface="+mj-lt"/>
              <a:ea typeface="ヒラギノ角ゴ Pro W3" pitchFamily="-105" charset="-128"/>
              <a:cs typeface="ヒラギノ角ゴ Pro W3" pitchFamily="-105" charset="-128"/>
            </a:endParaRPr>
          </a:p>
        </p:txBody>
      </p:sp>
    </p:spTree>
    <p:extLst>
      <p:ext uri="{BB962C8B-B14F-4D97-AF65-F5344CB8AC3E}">
        <p14:creationId xmlns:p14="http://schemas.microsoft.com/office/powerpoint/2010/main" val="19719151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 from many sources</a:t>
            </a:r>
            <a:endParaRPr lang="en-US" dirty="0"/>
          </a:p>
        </p:txBody>
      </p:sp>
      <p:sp>
        <p:nvSpPr>
          <p:cNvPr id="3" name="Content Placeholder 2"/>
          <p:cNvSpPr>
            <a:spLocks noGrp="1"/>
          </p:cNvSpPr>
          <p:nvPr>
            <p:ph idx="1"/>
          </p:nvPr>
        </p:nvSpPr>
        <p:spPr>
          <a:xfrm>
            <a:off x="954132" y="1688435"/>
            <a:ext cx="7767334" cy="4379976"/>
          </a:xfrm>
        </p:spPr>
        <p:txBody>
          <a:bodyPr/>
          <a:lstStyle/>
          <a:p>
            <a:pPr marL="228600" lvl="1" indent="0">
              <a:buNone/>
            </a:pPr>
            <a:r>
              <a:rPr lang="en-US" sz="2800" dirty="0" smtClean="0"/>
              <a:t>Do the values match your understanding of the units? </a:t>
            </a:r>
          </a:p>
          <a:p>
            <a:pPr marL="228600" lvl="1" indent="0">
              <a:buNone/>
            </a:pPr>
            <a:endParaRPr lang="en-US" sz="2800" dirty="0" smtClean="0"/>
          </a:p>
          <a:p>
            <a:pPr marL="228600" lvl="1" indent="0">
              <a:buNone/>
            </a:pPr>
            <a:r>
              <a:rPr lang="en-US" sz="2800" dirty="0"/>
              <a:t/>
            </a:r>
            <a:br>
              <a:rPr lang="en-US" sz="2800" dirty="0"/>
            </a:br>
            <a:r>
              <a:rPr lang="en-US" sz="2800" dirty="0" smtClean="0"/>
              <a:t/>
            </a:r>
            <a:br>
              <a:rPr lang="en-US" sz="2800" dirty="0" smtClean="0"/>
            </a:br>
            <a:r>
              <a:rPr lang="en-US" sz="2800" dirty="0"/>
              <a:t/>
            </a:r>
            <a:br>
              <a:rPr lang="en-US" sz="2800" dirty="0"/>
            </a:br>
            <a:endParaRPr lang="en-US" sz="2800" dirty="0"/>
          </a:p>
          <a:p>
            <a:pPr marL="228600" lvl="1" indent="0">
              <a:buNone/>
            </a:pPr>
            <a:endParaRPr lang="en-US" sz="2800" dirty="0" smtClean="0"/>
          </a:p>
          <a:p>
            <a:pPr marL="228600" lvl="1" indent="0">
              <a:buNone/>
            </a:pPr>
            <a:r>
              <a:rPr lang="en-US" sz="2800" dirty="0" smtClean="0"/>
              <a:t>Do they match past work? </a:t>
            </a:r>
            <a:r>
              <a:rPr lang="en-US" sz="2800" dirty="0" err="1" smtClean="0"/>
              <a:t>Keates</a:t>
            </a:r>
            <a:r>
              <a:rPr lang="en-US" sz="2800" dirty="0" smtClean="0"/>
              <a:t> (2005): Able ~112; </a:t>
            </a:r>
            <a:r>
              <a:rPr lang="en-US" sz="2800" dirty="0"/>
              <a:t>Older </a:t>
            </a:r>
            <a:r>
              <a:rPr lang="en-US" sz="2800" dirty="0" smtClean="0"/>
              <a:t>271; Motor 316 </a:t>
            </a:r>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3118174431"/>
              </p:ext>
            </p:extLst>
          </p:nvPr>
        </p:nvGraphicFramePr>
        <p:xfrm>
          <a:off x="954132" y="3080792"/>
          <a:ext cx="7918656" cy="1854200"/>
        </p:xfrm>
        <a:graphic>
          <a:graphicData uri="http://schemas.openxmlformats.org/drawingml/2006/table">
            <a:tbl>
              <a:tblPr firstRow="1" firstCol="1" bandRow="1">
                <a:tableStyleId>{5C22544A-7EE6-4342-B048-85BDC9FD1C3A}</a:tableStyleId>
              </a:tblPr>
              <a:tblGrid>
                <a:gridCol w="898041"/>
                <a:gridCol w="1217142"/>
                <a:gridCol w="1005465"/>
                <a:gridCol w="1234782"/>
                <a:gridCol w="987825"/>
                <a:gridCol w="1585569"/>
                <a:gridCol w="989832"/>
              </a:tblGrid>
              <a:tr h="370840">
                <a:tc>
                  <a:txBody>
                    <a:bodyPr/>
                    <a:lstStyle/>
                    <a:p>
                      <a:endParaRPr lang="en-US" dirty="0"/>
                    </a:p>
                  </a:txBody>
                  <a:tcPr/>
                </a:tc>
                <a:tc gridSpan="2">
                  <a:txBody>
                    <a:bodyPr/>
                    <a:lstStyle/>
                    <a:p>
                      <a:r>
                        <a:rPr lang="en-US" dirty="0" smtClean="0"/>
                        <a:t>Game</a:t>
                      </a:r>
                      <a:endParaRPr lang="en-US" dirty="0"/>
                    </a:p>
                  </a:txBody>
                  <a:tcPr/>
                </a:tc>
                <a:tc hMerge="1">
                  <a:txBody>
                    <a:bodyPr/>
                    <a:lstStyle/>
                    <a:p>
                      <a:endParaRPr lang="en-US"/>
                    </a:p>
                  </a:txBody>
                  <a:tcPr/>
                </a:tc>
                <a:tc gridSpan="2">
                  <a:txBody>
                    <a:bodyPr/>
                    <a:lstStyle/>
                    <a:p>
                      <a:r>
                        <a:rPr lang="en-US" dirty="0" smtClean="0"/>
                        <a:t>Internet</a:t>
                      </a:r>
                      <a:endParaRPr lang="en-US" dirty="0"/>
                    </a:p>
                  </a:txBody>
                  <a:tcPr/>
                </a:tc>
                <a:tc hMerge="1">
                  <a:txBody>
                    <a:bodyPr/>
                    <a:lstStyle/>
                    <a:p>
                      <a:endParaRPr lang="en-US"/>
                    </a:p>
                  </a:txBody>
                  <a:tcPr/>
                </a:tc>
                <a:tc gridSpan="2">
                  <a:txBody>
                    <a:bodyPr/>
                    <a:lstStyle/>
                    <a:p>
                      <a:r>
                        <a:rPr lang="en-US" dirty="0" smtClean="0"/>
                        <a:t>MS Office</a:t>
                      </a:r>
                      <a:endParaRPr lang="en-US" dirty="0"/>
                    </a:p>
                  </a:txBody>
                  <a:tcPr/>
                </a:tc>
                <a:tc hMerge="1">
                  <a:txBody>
                    <a:bodyPr/>
                    <a:lstStyle/>
                    <a:p>
                      <a:endParaRPr lang="en-US"/>
                    </a:p>
                  </a:txBody>
                  <a:tcPr/>
                </a:tc>
              </a:tr>
              <a:tr h="370840">
                <a:tc>
                  <a:txBody>
                    <a:bodyPr/>
                    <a:lstStyle/>
                    <a:p>
                      <a:endParaRPr lang="en-US" dirty="0"/>
                    </a:p>
                  </a:txBody>
                  <a:tcPr/>
                </a:tc>
                <a:tc>
                  <a:txBody>
                    <a:bodyPr/>
                    <a:lstStyle/>
                    <a:p>
                      <a:r>
                        <a:rPr lang="en-US" b="1" dirty="0" smtClean="0"/>
                        <a:t>Mean (</a:t>
                      </a:r>
                      <a:r>
                        <a:rPr lang="en-US" b="1" dirty="0" err="1" smtClean="0"/>
                        <a:t>ms</a:t>
                      </a:r>
                      <a:r>
                        <a:rPr lang="en-US" b="1" dirty="0" smtClean="0"/>
                        <a:t>)</a:t>
                      </a:r>
                      <a:endParaRPr lang="en-US" b="1" dirty="0"/>
                    </a:p>
                  </a:txBody>
                  <a:tcPr/>
                </a:tc>
                <a:tc>
                  <a:txBody>
                    <a:bodyPr/>
                    <a:lstStyle/>
                    <a:p>
                      <a:r>
                        <a:rPr lang="en-US" b="1" dirty="0" smtClean="0"/>
                        <a:t>SD</a:t>
                      </a:r>
                      <a:endParaRPr lang="en-US" b="1" dirty="0"/>
                    </a:p>
                  </a:txBody>
                  <a:tcPr/>
                </a:tc>
                <a:tc>
                  <a:txBody>
                    <a:bodyPr/>
                    <a:lstStyle/>
                    <a:p>
                      <a:r>
                        <a:rPr lang="en-US" b="1" dirty="0" smtClean="0"/>
                        <a:t>Mean (</a:t>
                      </a:r>
                      <a:r>
                        <a:rPr lang="en-US" b="1" dirty="0" err="1" smtClean="0"/>
                        <a:t>ms</a:t>
                      </a:r>
                      <a:r>
                        <a:rPr lang="en-US" b="1" dirty="0" smtClean="0"/>
                        <a:t>)</a:t>
                      </a:r>
                      <a:endParaRPr lang="en-US" b="1" dirty="0"/>
                    </a:p>
                  </a:txBody>
                  <a:tcPr/>
                </a:tc>
                <a:tc>
                  <a:txBody>
                    <a:bodyPr/>
                    <a:lstStyle/>
                    <a:p>
                      <a:r>
                        <a:rPr lang="en-US" b="1" dirty="0" smtClean="0"/>
                        <a:t>SD</a:t>
                      </a:r>
                      <a:endParaRPr lang="en-US" b="1" dirty="0"/>
                    </a:p>
                  </a:txBody>
                  <a:tcPr/>
                </a:tc>
                <a:tc>
                  <a:txBody>
                    <a:bodyPr/>
                    <a:lstStyle/>
                    <a:p>
                      <a:r>
                        <a:rPr lang="en-US" b="1" dirty="0" smtClean="0"/>
                        <a:t>Mean (</a:t>
                      </a:r>
                      <a:r>
                        <a:rPr lang="en-US" b="1" dirty="0" err="1" smtClean="0"/>
                        <a:t>ms</a:t>
                      </a:r>
                      <a:r>
                        <a:rPr lang="en-US" b="1" dirty="0" smtClean="0"/>
                        <a:t>)</a:t>
                      </a:r>
                      <a:endParaRPr lang="en-US" b="1" dirty="0"/>
                    </a:p>
                  </a:txBody>
                  <a:tcPr/>
                </a:tc>
                <a:tc>
                  <a:txBody>
                    <a:bodyPr/>
                    <a:lstStyle/>
                    <a:p>
                      <a:r>
                        <a:rPr lang="en-US" b="1" dirty="0" smtClean="0"/>
                        <a:t>SD</a:t>
                      </a:r>
                      <a:endParaRPr lang="en-US" b="1" dirty="0"/>
                    </a:p>
                  </a:txBody>
                  <a:tcPr/>
                </a:tc>
              </a:tr>
              <a:tr h="370840">
                <a:tc>
                  <a:txBody>
                    <a:bodyPr/>
                    <a:lstStyle/>
                    <a:p>
                      <a:r>
                        <a:rPr lang="en-US" dirty="0" smtClean="0"/>
                        <a:t>Able</a:t>
                      </a:r>
                      <a:endParaRPr lang="en-US" dirty="0"/>
                    </a:p>
                  </a:txBody>
                  <a:tcPr/>
                </a:tc>
                <a:tc>
                  <a:txBody>
                    <a:bodyPr/>
                    <a:lstStyle/>
                    <a:p>
                      <a:endParaRPr lang="en-US" dirty="0"/>
                    </a:p>
                  </a:txBody>
                  <a:tcPr/>
                </a:tc>
                <a:tc>
                  <a:txBody>
                    <a:bodyPr/>
                    <a:lstStyle/>
                    <a:p>
                      <a:endParaRPr lang="en-US" dirty="0"/>
                    </a:p>
                  </a:txBody>
                  <a:tcPr/>
                </a:tc>
                <a:tc>
                  <a:txBody>
                    <a:bodyPr/>
                    <a:lstStyle/>
                    <a:p>
                      <a:r>
                        <a:rPr lang="en-US" dirty="0" smtClean="0"/>
                        <a:t>147.236</a:t>
                      </a:r>
                      <a:endParaRPr lang="en-US" dirty="0"/>
                    </a:p>
                  </a:txBody>
                  <a:tcPr/>
                </a:tc>
                <a:tc>
                  <a:txBody>
                    <a:bodyPr/>
                    <a:lstStyle/>
                    <a:p>
                      <a:r>
                        <a:rPr lang="en-US" dirty="0" smtClean="0"/>
                        <a:t>15.912</a:t>
                      </a:r>
                      <a:endParaRPr lang="en-US" dirty="0"/>
                    </a:p>
                  </a:txBody>
                  <a:tcPr/>
                </a:tc>
                <a:tc>
                  <a:txBody>
                    <a:bodyPr/>
                    <a:lstStyle/>
                    <a:p>
                      <a:r>
                        <a:rPr lang="en-US" dirty="0" smtClean="0"/>
                        <a:t>128.526</a:t>
                      </a:r>
                      <a:endParaRPr lang="en-US" dirty="0"/>
                    </a:p>
                  </a:txBody>
                  <a:tcPr/>
                </a:tc>
                <a:tc>
                  <a:txBody>
                    <a:bodyPr/>
                    <a:lstStyle/>
                    <a:p>
                      <a:r>
                        <a:rPr lang="en-US" dirty="0" smtClean="0"/>
                        <a:t>10.1733</a:t>
                      </a:r>
                      <a:endParaRPr lang="en-US" dirty="0"/>
                    </a:p>
                  </a:txBody>
                  <a:tcPr/>
                </a:tc>
              </a:tr>
              <a:tr h="370840">
                <a:tc>
                  <a:txBody>
                    <a:bodyPr/>
                    <a:lstStyle/>
                    <a:p>
                      <a:r>
                        <a:rPr lang="en-US" dirty="0" smtClean="0"/>
                        <a:t>Older</a:t>
                      </a:r>
                      <a:endParaRPr lang="en-US" dirty="0"/>
                    </a:p>
                  </a:txBody>
                  <a:tcPr/>
                </a:tc>
                <a:tc>
                  <a:txBody>
                    <a:bodyPr/>
                    <a:lstStyle/>
                    <a:p>
                      <a:r>
                        <a:rPr lang="en-US" dirty="0" smtClean="0"/>
                        <a:t>226.845</a:t>
                      </a:r>
                      <a:endParaRPr lang="en-US" dirty="0"/>
                    </a:p>
                  </a:txBody>
                  <a:tcPr/>
                </a:tc>
                <a:tc>
                  <a:txBody>
                    <a:bodyPr/>
                    <a:lstStyle/>
                    <a:p>
                      <a:r>
                        <a:rPr lang="en-US" dirty="0" smtClean="0"/>
                        <a:t>72.801</a:t>
                      </a:r>
                      <a:endParaRPr lang="en-US" dirty="0"/>
                    </a:p>
                  </a:txBody>
                  <a:tcPr/>
                </a:tc>
                <a:tc>
                  <a:txBody>
                    <a:bodyPr/>
                    <a:lstStyle/>
                    <a:p>
                      <a:r>
                        <a:rPr lang="en-US" dirty="0" smtClean="0"/>
                        <a:t>221.076</a:t>
                      </a:r>
                      <a:endParaRPr lang="en-US" dirty="0"/>
                    </a:p>
                  </a:txBody>
                  <a:tcPr/>
                </a:tc>
                <a:tc>
                  <a:txBody>
                    <a:bodyPr/>
                    <a:lstStyle/>
                    <a:p>
                      <a:r>
                        <a:rPr lang="en-US" dirty="0" smtClean="0"/>
                        <a:t>63.239</a:t>
                      </a:r>
                      <a:endParaRPr lang="en-US" dirty="0"/>
                    </a:p>
                  </a:txBody>
                  <a:tcPr/>
                </a:tc>
                <a:tc>
                  <a:txBody>
                    <a:bodyPr/>
                    <a:lstStyle/>
                    <a:p>
                      <a:r>
                        <a:rPr lang="en-US" dirty="0" smtClean="0"/>
                        <a:t>163.282</a:t>
                      </a:r>
                      <a:endParaRPr lang="en-US" dirty="0"/>
                    </a:p>
                  </a:txBody>
                  <a:tcPr/>
                </a:tc>
                <a:tc>
                  <a:txBody>
                    <a:bodyPr/>
                    <a:lstStyle/>
                    <a:p>
                      <a:r>
                        <a:rPr lang="en-US" dirty="0" smtClean="0"/>
                        <a:t>30.4858</a:t>
                      </a:r>
                      <a:endParaRPr lang="en-US" dirty="0"/>
                    </a:p>
                  </a:txBody>
                  <a:tcPr/>
                </a:tc>
              </a:tr>
              <a:tr h="370840">
                <a:tc>
                  <a:txBody>
                    <a:bodyPr/>
                    <a:lstStyle/>
                    <a:p>
                      <a:r>
                        <a:rPr lang="en-US" dirty="0" smtClean="0"/>
                        <a:t>UCP</a:t>
                      </a:r>
                      <a:endParaRPr lang="en-US" dirty="0"/>
                    </a:p>
                  </a:txBody>
                  <a:tcPr/>
                </a:tc>
                <a:tc>
                  <a:txBody>
                    <a:bodyPr/>
                    <a:lstStyle/>
                    <a:p>
                      <a:r>
                        <a:rPr lang="en-US" dirty="0" smtClean="0"/>
                        <a:t>406.756</a:t>
                      </a:r>
                      <a:endParaRPr lang="en-US" dirty="0"/>
                    </a:p>
                  </a:txBody>
                  <a:tcPr/>
                </a:tc>
                <a:tc>
                  <a:txBody>
                    <a:bodyPr/>
                    <a:lstStyle/>
                    <a:p>
                      <a:r>
                        <a:rPr lang="en-US" dirty="0" smtClean="0"/>
                        <a:t>285.245</a:t>
                      </a:r>
                      <a:endParaRPr lang="en-US" dirty="0"/>
                    </a:p>
                  </a:txBody>
                  <a:tcPr/>
                </a:tc>
                <a:tc>
                  <a:txBody>
                    <a:bodyPr/>
                    <a:lstStyle/>
                    <a:p>
                      <a:r>
                        <a:rPr lang="en-US" dirty="0" smtClean="0"/>
                        <a:t>391.059</a:t>
                      </a:r>
                      <a:endParaRPr lang="en-US" dirty="0"/>
                    </a:p>
                  </a:txBody>
                  <a:tcPr/>
                </a:tc>
                <a:tc>
                  <a:txBody>
                    <a:bodyPr/>
                    <a:lstStyle/>
                    <a:p>
                      <a:r>
                        <a:rPr lang="en-US" dirty="0" smtClean="0"/>
                        <a:t>128.410</a:t>
                      </a:r>
                      <a:endParaRPr lang="en-US" dirty="0"/>
                    </a:p>
                  </a:txBody>
                  <a:tcPr/>
                </a:tc>
                <a:tc>
                  <a:txBody>
                    <a:bodyPr/>
                    <a:lstStyle/>
                    <a:p>
                      <a:r>
                        <a:rPr lang="en-US" dirty="0" smtClean="0"/>
                        <a:t>290.252</a:t>
                      </a:r>
                      <a:endParaRPr lang="en-US" dirty="0"/>
                    </a:p>
                  </a:txBody>
                  <a:tcPr/>
                </a:tc>
                <a:tc>
                  <a:txBody>
                    <a:bodyPr/>
                    <a:lstStyle/>
                    <a:p>
                      <a:r>
                        <a:rPr lang="en-US" dirty="0" smtClean="0"/>
                        <a:t>74.4451</a:t>
                      </a:r>
                      <a:endParaRPr lang="en-US" dirty="0"/>
                    </a:p>
                  </a:txBody>
                  <a:tcPr/>
                </a:tc>
              </a:tr>
            </a:tbl>
          </a:graphicData>
        </a:graphic>
      </p:graphicFrame>
    </p:spTree>
    <p:extLst>
      <p:ext uri="{BB962C8B-B14F-4D97-AF65-F5344CB8AC3E}">
        <p14:creationId xmlns:p14="http://schemas.microsoft.com/office/powerpoint/2010/main" val="421426435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a:t>
            </a:r>
            <a:r>
              <a:rPr lang="en-US" sz="3000" dirty="0"/>
              <a:t>bias</a:t>
            </a:r>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6/20/14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31</a:t>
            </a:fld>
            <a:endParaRPr lang="en-US" dirty="0"/>
          </a:p>
        </p:txBody>
      </p:sp>
    </p:spTree>
    <p:extLst>
      <p:ext uri="{BB962C8B-B14F-4D97-AF65-F5344CB8AC3E}">
        <p14:creationId xmlns:p14="http://schemas.microsoft.com/office/powerpoint/2010/main" val="3336655314"/>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spTree>
    <p:extLst>
      <p:ext uri="{BB962C8B-B14F-4D97-AF65-F5344CB8AC3E}">
        <p14:creationId xmlns:p14="http://schemas.microsoft.com/office/powerpoint/2010/main" val="274008750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analysis of 4 Data Sets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009387678"/>
              </p:ext>
            </p:extLst>
          </p:nvPr>
        </p:nvGraphicFramePr>
        <p:xfrm>
          <a:off x="465995" y="1510375"/>
          <a:ext cx="8348640" cy="4526982"/>
        </p:xfrm>
        <a:graphic>
          <a:graphicData uri="http://schemas.openxmlformats.org/drawingml/2006/table">
            <a:tbl>
              <a:tblPr firstRow="1" firstCol="1" bandRow="1">
                <a:tableStyleId>{5C22544A-7EE6-4342-B048-85BDC9FD1C3A}</a:tableStyleId>
              </a:tblPr>
              <a:tblGrid>
                <a:gridCol w="1669728"/>
                <a:gridCol w="1669728"/>
                <a:gridCol w="1669728"/>
                <a:gridCol w="1669728"/>
                <a:gridCol w="1669728"/>
              </a:tblGrid>
              <a:tr h="754497">
                <a:tc>
                  <a:txBody>
                    <a:bodyPr/>
                    <a:lstStyle/>
                    <a:p>
                      <a:pPr marL="0" marR="0" algn="l">
                        <a:spcBef>
                          <a:spcPts val="0"/>
                        </a:spcBef>
                        <a:spcAft>
                          <a:spcPts val="1000"/>
                        </a:spcAft>
                      </a:pP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Augsburg </a:t>
                      </a:r>
                      <a:br>
                        <a:rPr lang="en-US" sz="1800" dirty="0" smtClean="0">
                          <a:effectLst/>
                          <a:latin typeface="Calibri"/>
                          <a:ea typeface="ＭＳ 明朝"/>
                          <a:cs typeface="Calibri"/>
                        </a:rPr>
                      </a:br>
                      <a:r>
                        <a:rPr lang="en-US" sz="1800" dirty="0" smtClean="0">
                          <a:effectLst/>
                          <a:latin typeface="Calibri"/>
                          <a:ea typeface="ＭＳ 明朝"/>
                          <a:cs typeface="Calibri"/>
                        </a:rPr>
                        <a:t>Occupancy</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CMU</a:t>
                      </a:r>
                      <a:br>
                        <a:rPr lang="en-US" sz="1800" dirty="0" smtClean="0">
                          <a:effectLst/>
                          <a:latin typeface="Calibri"/>
                          <a:ea typeface="ＭＳ 明朝"/>
                          <a:cs typeface="Calibri"/>
                        </a:rPr>
                      </a:br>
                      <a:r>
                        <a:rPr lang="en-US" sz="1800" dirty="0" smtClean="0">
                          <a:effectLst/>
                          <a:latin typeface="Calibri"/>
                          <a:ea typeface="ＭＳ 明朝"/>
                          <a:cs typeface="Calibri"/>
                        </a:rPr>
                        <a:t>Occupancy</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UCSD</a:t>
                      </a:r>
                      <a:r>
                        <a:rPr lang="en-US" sz="1800" baseline="0" dirty="0" smtClean="0">
                          <a:effectLst/>
                          <a:latin typeface="Calibri"/>
                          <a:ea typeface="ＭＳ 明朝"/>
                          <a:cs typeface="Calibri"/>
                        </a:rPr>
                        <a:t> </a:t>
                      </a:r>
                      <a:br>
                        <a:rPr lang="en-US" sz="1800" baseline="0" dirty="0" smtClean="0">
                          <a:effectLst/>
                          <a:latin typeface="Calibri"/>
                          <a:ea typeface="ＭＳ 明朝"/>
                          <a:cs typeface="Calibri"/>
                        </a:rPr>
                      </a:br>
                      <a:r>
                        <a:rPr lang="en-US" sz="1800" dirty="0" smtClean="0">
                          <a:effectLst/>
                          <a:latin typeface="Calibri"/>
                          <a:ea typeface="ＭＳ 明朝"/>
                          <a:cs typeface="Calibri"/>
                        </a:rPr>
                        <a:t>Movement</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CMU Movement</a:t>
                      </a:r>
                      <a:endParaRPr lang="en-US" sz="1800" dirty="0">
                        <a:effectLst/>
                        <a:latin typeface="Calibri"/>
                        <a:ea typeface="ＭＳ 明朝"/>
                        <a:cs typeface="Calibri"/>
                      </a:endParaRPr>
                    </a:p>
                  </a:txBody>
                  <a:tcPr marL="68580" marR="68580" marT="0" marB="0" anchor="ctr"/>
                </a:tc>
              </a:tr>
              <a:tr h="754497">
                <a:tc>
                  <a:txBody>
                    <a:bodyPr/>
                    <a:lstStyle/>
                    <a:p>
                      <a:pPr marL="0" marR="0" algn="l">
                        <a:spcBef>
                          <a:spcPts val="0"/>
                        </a:spcBef>
                        <a:spcAft>
                          <a:spcPts val="1000"/>
                        </a:spcAft>
                      </a:pPr>
                      <a:r>
                        <a:rPr lang="en-US" sz="1800" b="1" i="0" dirty="0" smtClean="0">
                          <a:solidFill>
                            <a:srgbClr val="FFFFFF"/>
                          </a:solidFill>
                          <a:effectLst/>
                          <a:latin typeface="Calibri"/>
                          <a:ea typeface="ＭＳ 明朝"/>
                          <a:cs typeface="Calibri"/>
                        </a:rPr>
                        <a:t>Collection</a:t>
                      </a:r>
                      <a:br>
                        <a:rPr lang="en-US" sz="1800" b="1" i="0" dirty="0" smtClean="0">
                          <a:solidFill>
                            <a:srgbClr val="FFFFFF"/>
                          </a:solidFill>
                          <a:effectLst/>
                          <a:latin typeface="Calibri"/>
                          <a:ea typeface="ＭＳ 明朝"/>
                          <a:cs typeface="Calibri"/>
                        </a:rPr>
                      </a:br>
                      <a:r>
                        <a:rPr lang="en-US" sz="1800" b="1" i="0" dirty="0" smtClean="0">
                          <a:solidFill>
                            <a:srgbClr val="FFFFFF"/>
                          </a:solidFill>
                          <a:effectLst/>
                          <a:latin typeface="Calibri"/>
                          <a:ea typeface="ＭＳ 明朝"/>
                          <a:cs typeface="Calibri"/>
                        </a:rPr>
                        <a:t>Method</a:t>
                      </a:r>
                      <a:endParaRPr lang="en-US" sz="1800" i="0" dirty="0">
                        <a:solidFill>
                          <a:srgbClr val="FFFFFF"/>
                        </a:solidFill>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Smart </a:t>
                      </a:r>
                      <a:r>
                        <a:rPr lang="en-US" sz="1600" b="0" dirty="0" smtClean="0">
                          <a:solidFill>
                            <a:srgbClr val="000000"/>
                          </a:solidFill>
                          <a:effectLst/>
                          <a:latin typeface="Calibri"/>
                          <a:ea typeface="ＭＳ 明朝"/>
                          <a:cs typeface="Calibri"/>
                        </a:rPr>
                        <a:t>Door</a:t>
                      </a:r>
                      <a:br>
                        <a:rPr lang="en-US" sz="1600" b="0" dirty="0" smtClean="0">
                          <a:solidFill>
                            <a:srgbClr val="000000"/>
                          </a:solidFill>
                          <a:effectLst/>
                          <a:latin typeface="Calibri"/>
                          <a:ea typeface="ＭＳ 明朝"/>
                          <a:cs typeface="Calibri"/>
                        </a:rPr>
                      </a:br>
                      <a:r>
                        <a:rPr lang="en-US" sz="1600" b="0" dirty="0" smtClean="0">
                          <a:solidFill>
                            <a:srgbClr val="000000"/>
                          </a:solidFill>
                          <a:effectLst/>
                          <a:latin typeface="Calibri"/>
                          <a:ea typeface="ＭＳ 明朝"/>
                          <a:cs typeface="Calibri"/>
                        </a:rPr>
                        <a:t>Plate</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err="1">
                          <a:solidFill>
                            <a:srgbClr val="000000"/>
                          </a:solidFill>
                          <a:effectLst/>
                          <a:latin typeface="Calibri"/>
                          <a:ea typeface="ＭＳ 明朝"/>
                          <a:cs typeface="Calibri"/>
                        </a:rPr>
                        <a:t>BACNet</a:t>
                      </a:r>
                      <a:r>
                        <a:rPr lang="en-US" sz="1600" b="0" dirty="0">
                          <a:solidFill>
                            <a:srgbClr val="000000"/>
                          </a:solidFill>
                          <a:effectLst/>
                          <a:latin typeface="Calibri"/>
                          <a:ea typeface="ＭＳ 明朝"/>
                          <a:cs typeface="Calibri"/>
                        </a:rPr>
                        <a:t> Sensor Queries</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PDA-based </a:t>
                      </a:r>
                      <a:r>
                        <a:rPr lang="en-US" sz="1600" b="0" dirty="0" err="1">
                          <a:solidFill>
                            <a:srgbClr val="000000"/>
                          </a:solidFill>
                          <a:effectLst/>
                          <a:latin typeface="Calibri"/>
                          <a:ea typeface="ＭＳ 明朝"/>
                          <a:cs typeface="Calibri"/>
                        </a:rPr>
                        <a:t>WiFi</a:t>
                      </a:r>
                      <a:r>
                        <a:rPr lang="en-US" sz="1600" b="0" dirty="0">
                          <a:solidFill>
                            <a:srgbClr val="000000"/>
                          </a:solidFill>
                          <a:effectLst/>
                          <a:latin typeface="Calibri"/>
                          <a:ea typeface="ＭＳ 明朝"/>
                          <a:cs typeface="Calibri"/>
                        </a:rPr>
                        <a:t> triangulation</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Phone-</a:t>
                      </a:r>
                      <a:r>
                        <a:rPr lang="en-US" sz="1600" b="0" dirty="0" smtClean="0">
                          <a:solidFill>
                            <a:srgbClr val="000000"/>
                          </a:solidFill>
                          <a:effectLst/>
                          <a:latin typeface="Calibri"/>
                          <a:ea typeface="ＭＳ 明朝"/>
                          <a:cs typeface="Calibri"/>
                        </a:rPr>
                        <a:t>based</a:t>
                      </a:r>
                      <a:br>
                        <a:rPr lang="en-US" sz="1600" b="0" dirty="0" smtClean="0">
                          <a:solidFill>
                            <a:srgbClr val="000000"/>
                          </a:solidFill>
                          <a:effectLst/>
                          <a:latin typeface="Calibri"/>
                          <a:ea typeface="ＭＳ 明朝"/>
                          <a:cs typeface="Calibri"/>
                        </a:rPr>
                      </a:br>
                      <a:r>
                        <a:rPr lang="en-US" sz="1600" b="0" dirty="0" err="1" smtClean="0">
                          <a:solidFill>
                            <a:srgbClr val="000000"/>
                          </a:solidFill>
                          <a:effectLst/>
                          <a:latin typeface="Calibri"/>
                          <a:ea typeface="ＭＳ 明朝"/>
                          <a:cs typeface="Calibri"/>
                        </a:rPr>
                        <a:t>WiFi</a:t>
                      </a:r>
                      <a:r>
                        <a:rPr lang="en-US" sz="1600" b="0" dirty="0" smtClean="0">
                          <a:solidFill>
                            <a:srgbClr val="000000"/>
                          </a:solidFill>
                          <a:effectLst/>
                          <a:latin typeface="Calibri"/>
                          <a:ea typeface="ＭＳ 明朝"/>
                          <a:cs typeface="Calibri"/>
                        </a:rPr>
                        <a:t/>
                      </a:r>
                      <a:br>
                        <a:rPr lang="en-US" sz="1600" b="0" dirty="0" smtClean="0">
                          <a:solidFill>
                            <a:srgbClr val="000000"/>
                          </a:solidFill>
                          <a:effectLst/>
                          <a:latin typeface="Calibri"/>
                          <a:ea typeface="ＭＳ 明朝"/>
                          <a:cs typeface="Calibri"/>
                        </a:rPr>
                      </a:br>
                      <a:r>
                        <a:rPr lang="en-US" sz="1600" b="0" dirty="0" smtClean="0">
                          <a:solidFill>
                            <a:srgbClr val="000000"/>
                          </a:solidFill>
                          <a:effectLst/>
                          <a:latin typeface="Calibri"/>
                          <a:ea typeface="ＭＳ 明朝"/>
                          <a:cs typeface="Calibri"/>
                        </a:rPr>
                        <a:t>Triangulation</a:t>
                      </a:r>
                      <a:endParaRPr lang="en-US" sz="1600" b="0" dirty="0">
                        <a:effectLst/>
                        <a:latin typeface="Calibri"/>
                        <a:ea typeface="ＭＳ 明朝"/>
                        <a:cs typeface="Calibri"/>
                      </a:endParaRPr>
                    </a:p>
                  </a:txBody>
                  <a:tcPr marL="68580" marR="68580" marT="0" marB="0" anchor="ctr"/>
                </a:tc>
              </a:tr>
              <a:tr h="754497">
                <a:tc>
                  <a:txBody>
                    <a:bodyPr/>
                    <a:lstStyle/>
                    <a:p>
                      <a:pPr marL="0" marR="0" algn="l">
                        <a:spcBef>
                          <a:spcPts val="0"/>
                        </a:spcBef>
                        <a:spcAft>
                          <a:spcPts val="1000"/>
                        </a:spcAft>
                      </a:pPr>
                      <a:r>
                        <a:rPr lang="en-US" sz="1800" b="1" i="0" dirty="0" smtClean="0">
                          <a:solidFill>
                            <a:srgbClr val="FFFFFF"/>
                          </a:solidFill>
                          <a:effectLst/>
                          <a:latin typeface="Calibri"/>
                          <a:ea typeface="ＭＳ 明朝"/>
                          <a:cs typeface="Calibri"/>
                        </a:rPr>
                        <a:t>Frequency</a:t>
                      </a:r>
                      <a:endParaRPr lang="en-US" sz="1800" i="0" dirty="0">
                        <a:solidFill>
                          <a:srgbClr val="FFFFFF"/>
                        </a:solidFill>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Every </a:t>
                      </a:r>
                      <a:r>
                        <a:rPr lang="en-US" sz="1600" b="0" dirty="0" smtClean="0">
                          <a:solidFill>
                            <a:srgbClr val="000000"/>
                          </a:solidFill>
                          <a:effectLst/>
                          <a:latin typeface="Calibri"/>
                          <a:ea typeface="ＭＳ 明朝"/>
                          <a:cs typeface="Calibri"/>
                        </a:rPr>
                        <a:t>Room</a:t>
                      </a:r>
                      <a:br>
                        <a:rPr lang="en-US" sz="1600" b="0" dirty="0" smtClean="0">
                          <a:solidFill>
                            <a:srgbClr val="000000"/>
                          </a:solidFill>
                          <a:effectLst/>
                          <a:latin typeface="Calibri"/>
                          <a:ea typeface="ＭＳ 明朝"/>
                          <a:cs typeface="Calibri"/>
                        </a:rPr>
                      </a:br>
                      <a:r>
                        <a:rPr lang="en-US" sz="1600" b="0" dirty="0" smtClean="0">
                          <a:solidFill>
                            <a:srgbClr val="000000"/>
                          </a:solidFill>
                          <a:effectLst/>
                          <a:latin typeface="Calibri"/>
                          <a:ea typeface="ＭＳ 明朝"/>
                          <a:cs typeface="Calibri"/>
                        </a:rPr>
                        <a:t>Change</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Every 10 minutes</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Every 20 sec</a:t>
                      </a:r>
                      <a:endParaRPr lang="en-US" sz="1600" b="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b="0" dirty="0">
                          <a:solidFill>
                            <a:srgbClr val="000000"/>
                          </a:solidFill>
                          <a:effectLst/>
                          <a:latin typeface="Calibri"/>
                          <a:ea typeface="ＭＳ 明朝"/>
                          <a:cs typeface="Calibri"/>
                        </a:rPr>
                        <a:t>Every 30 sec</a:t>
                      </a:r>
                      <a:r>
                        <a:rPr lang="en-US" sz="1600" b="0" dirty="0" smtClean="0">
                          <a:solidFill>
                            <a:srgbClr val="000000"/>
                          </a:solidFill>
                          <a:effectLst/>
                          <a:latin typeface="Calibri"/>
                          <a:ea typeface="ＭＳ 明朝"/>
                          <a:cs typeface="Calibri"/>
                        </a:rPr>
                        <a:t>, </a:t>
                      </a:r>
                      <a:r>
                        <a:rPr lang="en-US" sz="1600" b="0" dirty="0">
                          <a:solidFill>
                            <a:srgbClr val="000000"/>
                          </a:solidFill>
                          <a:effectLst/>
                          <a:latin typeface="Calibri"/>
                          <a:ea typeface="ＭＳ 明朝"/>
                          <a:cs typeface="Calibri"/>
                        </a:rPr>
                        <a:t>while movement is detected</a:t>
                      </a:r>
                      <a:endParaRPr lang="en-US" sz="1600" b="0" dirty="0">
                        <a:effectLst/>
                        <a:latin typeface="Calibri"/>
                        <a:ea typeface="ＭＳ 明朝"/>
                        <a:cs typeface="Calibri"/>
                      </a:endParaRPr>
                    </a:p>
                  </a:txBody>
                  <a:tcPr marL="68580" marR="68580" marT="0" marB="0" anchor="ctr"/>
                </a:tc>
              </a:tr>
              <a:tr h="754497">
                <a:tc>
                  <a:txBody>
                    <a:bodyPr/>
                    <a:lstStyle/>
                    <a:p>
                      <a:pPr marL="0" marR="0" algn="l">
                        <a:spcBef>
                          <a:spcPts val="0"/>
                        </a:spcBef>
                        <a:spcAft>
                          <a:spcPts val="1000"/>
                        </a:spcAft>
                      </a:pPr>
                      <a:r>
                        <a:rPr lang="en-US" sz="1800" b="1" i="0" dirty="0">
                          <a:solidFill>
                            <a:srgbClr val="FFFFFF"/>
                          </a:solidFill>
                          <a:effectLst/>
                          <a:latin typeface="Calibri"/>
                          <a:ea typeface="ＭＳ 明朝"/>
                          <a:cs typeface="Calibri"/>
                        </a:rPr>
                        <a:t>Flaws</a:t>
                      </a:r>
                      <a:endParaRPr lang="en-US" sz="1800" i="0" dirty="0">
                        <a:solidFill>
                          <a:srgbClr val="FFFFFF"/>
                        </a:solidFill>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a:solidFill>
                            <a:srgbClr val="000000"/>
                          </a:solidFill>
                          <a:effectLst/>
                          <a:latin typeface="Calibri"/>
                          <a:ea typeface="ＭＳ 明朝"/>
                          <a:cs typeface="Calibri"/>
                        </a:rPr>
                        <a:t>Summer and Fall data sets 4 month apart</a:t>
                      </a:r>
                      <a:endParaRPr lang="en-US" sz="160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 </a:t>
                      </a:r>
                      <a:endParaRPr lang="en-US" sz="16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 </a:t>
                      </a:r>
                      <a:endParaRPr lang="en-US" sz="16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a:solidFill>
                            <a:srgbClr val="000000"/>
                          </a:solidFill>
                          <a:effectLst/>
                          <a:latin typeface="Calibri"/>
                          <a:ea typeface="ＭＳ 明朝"/>
                          <a:cs typeface="Calibri"/>
                        </a:rPr>
                        <a:t> </a:t>
                      </a:r>
                      <a:endParaRPr lang="en-US" sz="1600">
                        <a:effectLst/>
                        <a:latin typeface="Calibri"/>
                        <a:ea typeface="ＭＳ 明朝"/>
                        <a:cs typeface="Calibri"/>
                      </a:endParaRPr>
                    </a:p>
                  </a:txBody>
                  <a:tcPr marL="68580" marR="68580" marT="0" marB="0" anchor="ctr"/>
                </a:tc>
              </a:tr>
              <a:tr h="754497">
                <a:tc>
                  <a:txBody>
                    <a:bodyPr/>
                    <a:lstStyle/>
                    <a:p>
                      <a:pPr marL="0" marR="0" algn="l">
                        <a:spcBef>
                          <a:spcPts val="0"/>
                        </a:spcBef>
                        <a:spcAft>
                          <a:spcPts val="1000"/>
                        </a:spcAft>
                      </a:pPr>
                      <a:r>
                        <a:rPr lang="en-US" sz="1800" b="1" i="0">
                          <a:solidFill>
                            <a:srgbClr val="FFFFFF"/>
                          </a:solidFill>
                          <a:effectLst/>
                          <a:latin typeface="Calibri"/>
                          <a:ea typeface="ＭＳ 明朝"/>
                          <a:cs typeface="Calibri"/>
                        </a:rPr>
                        <a:t>Room vs. Floor vs. Campus</a:t>
                      </a:r>
                      <a:endParaRPr lang="en-US" sz="1800" i="0">
                        <a:solidFill>
                          <a:srgbClr val="FFFFFF"/>
                        </a:solidFill>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a:solidFill>
                            <a:srgbClr val="000000"/>
                          </a:solidFill>
                          <a:effectLst/>
                          <a:latin typeface="Calibri"/>
                          <a:ea typeface="ＭＳ 明朝"/>
                          <a:cs typeface="Calibri"/>
                        </a:rPr>
                        <a:t>Covers 1 floor in an office building</a:t>
                      </a:r>
                      <a:endParaRPr lang="en-US" sz="160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Covers every floor in one university office building</a:t>
                      </a:r>
                      <a:endParaRPr lang="en-US" sz="16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Covers several campus buildings</a:t>
                      </a:r>
                      <a:endParaRPr lang="en-US" sz="16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Covers every floor in one university office building</a:t>
                      </a:r>
                      <a:endParaRPr lang="en-US" sz="1600" dirty="0">
                        <a:effectLst/>
                        <a:latin typeface="Calibri"/>
                        <a:ea typeface="ＭＳ 明朝"/>
                        <a:cs typeface="Calibri"/>
                      </a:endParaRPr>
                    </a:p>
                  </a:txBody>
                  <a:tcPr marL="68580" marR="68580" marT="0" marB="0" anchor="ctr"/>
                </a:tc>
              </a:tr>
              <a:tr h="754497">
                <a:tc>
                  <a:txBody>
                    <a:bodyPr/>
                    <a:lstStyle/>
                    <a:p>
                      <a:pPr marL="0" marR="0" algn="l">
                        <a:spcBef>
                          <a:spcPts val="0"/>
                        </a:spcBef>
                        <a:spcAft>
                          <a:spcPts val="1000"/>
                        </a:spcAft>
                      </a:pPr>
                      <a:r>
                        <a:rPr lang="en-US" sz="1800" b="1" i="0" dirty="0">
                          <a:solidFill>
                            <a:srgbClr val="FFFFFF"/>
                          </a:solidFill>
                          <a:effectLst/>
                          <a:latin typeface="Calibri"/>
                          <a:ea typeface="ＭＳ 明朝"/>
                          <a:cs typeface="Calibri"/>
                        </a:rPr>
                        <a:t>Type</a:t>
                      </a:r>
                      <a:endParaRPr lang="en-US" sz="1800" i="0" dirty="0">
                        <a:solidFill>
                          <a:srgbClr val="FFFFFF"/>
                        </a:solidFill>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a:solidFill>
                            <a:srgbClr val="000000"/>
                          </a:solidFill>
                          <a:effectLst/>
                          <a:latin typeface="Calibri"/>
                          <a:ea typeface="ＭＳ 明朝"/>
                          <a:cs typeface="Calibri"/>
                        </a:rPr>
                        <a:t>Transitional</a:t>
                      </a:r>
                      <a:endParaRPr lang="en-US" sz="160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Occupancy</a:t>
                      </a:r>
                      <a:endParaRPr lang="en-US" sz="16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a:solidFill>
                            <a:srgbClr val="000000"/>
                          </a:solidFill>
                          <a:effectLst/>
                          <a:latin typeface="Calibri"/>
                          <a:ea typeface="ＭＳ 明朝"/>
                          <a:cs typeface="Calibri"/>
                        </a:rPr>
                        <a:t>Tracking</a:t>
                      </a:r>
                      <a:endParaRPr lang="en-US" sz="160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600" dirty="0">
                          <a:solidFill>
                            <a:srgbClr val="000000"/>
                          </a:solidFill>
                          <a:effectLst/>
                          <a:latin typeface="Calibri"/>
                          <a:ea typeface="ＭＳ 明朝"/>
                          <a:cs typeface="Calibri"/>
                        </a:rPr>
                        <a:t>Tracking</a:t>
                      </a:r>
                      <a:endParaRPr lang="en-US" sz="1600" dirty="0">
                        <a:effectLst/>
                        <a:latin typeface="Calibri"/>
                        <a:ea typeface="ＭＳ 明朝"/>
                        <a:cs typeface="Calibri"/>
                      </a:endParaRPr>
                    </a:p>
                  </a:txBody>
                  <a:tcPr marL="68580" marR="68580" marT="0" marB="0" anchor="ct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spTree>
    <p:extLst>
      <p:ext uri="{BB962C8B-B14F-4D97-AF65-F5344CB8AC3E}">
        <p14:creationId xmlns:p14="http://schemas.microsoft.com/office/powerpoint/2010/main" val="229522574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Data Sets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230749358"/>
              </p:ext>
            </p:extLst>
          </p:nvPr>
        </p:nvGraphicFramePr>
        <p:xfrm>
          <a:off x="465995" y="1510375"/>
          <a:ext cx="8348640" cy="5098130"/>
        </p:xfrm>
        <a:graphic>
          <a:graphicData uri="http://schemas.openxmlformats.org/drawingml/2006/table">
            <a:tbl>
              <a:tblPr firstRow="1" firstCol="1" bandRow="1">
                <a:tableStyleId>{5C22544A-7EE6-4342-B048-85BDC9FD1C3A}</a:tableStyleId>
              </a:tblPr>
              <a:tblGrid>
                <a:gridCol w="1669728"/>
                <a:gridCol w="1669728"/>
                <a:gridCol w="1669728"/>
                <a:gridCol w="1669728"/>
                <a:gridCol w="1669728"/>
              </a:tblGrid>
              <a:tr h="754497">
                <a:tc>
                  <a:txBody>
                    <a:bodyPr/>
                    <a:lstStyle/>
                    <a:p>
                      <a:pPr marL="0" marR="0" algn="l">
                        <a:spcBef>
                          <a:spcPts val="0"/>
                        </a:spcBef>
                        <a:spcAft>
                          <a:spcPts val="1000"/>
                        </a:spcAft>
                      </a:pPr>
                      <a:endParaRPr lang="en-US" sz="1800" dirty="0">
                        <a:effectLst/>
                        <a:latin typeface="Cambria"/>
                        <a:ea typeface="ＭＳ 明朝"/>
                        <a:cs typeface="Times New Roman"/>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Augsburg </a:t>
                      </a:r>
                      <a:br>
                        <a:rPr lang="en-US" sz="1800" dirty="0" smtClean="0">
                          <a:effectLst/>
                          <a:latin typeface="Calibri"/>
                          <a:ea typeface="ＭＳ 明朝"/>
                          <a:cs typeface="Calibri"/>
                        </a:rPr>
                      </a:br>
                      <a:r>
                        <a:rPr lang="en-US" sz="1800" dirty="0" smtClean="0">
                          <a:effectLst/>
                          <a:latin typeface="Calibri"/>
                          <a:ea typeface="ＭＳ 明朝"/>
                          <a:cs typeface="Calibri"/>
                        </a:rPr>
                        <a:t>Occupancy</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CMU</a:t>
                      </a:r>
                      <a:br>
                        <a:rPr lang="en-US" sz="1800" dirty="0" smtClean="0">
                          <a:effectLst/>
                          <a:latin typeface="Calibri"/>
                          <a:ea typeface="ＭＳ 明朝"/>
                          <a:cs typeface="Calibri"/>
                        </a:rPr>
                      </a:br>
                      <a:r>
                        <a:rPr lang="en-US" sz="1800" dirty="0" smtClean="0">
                          <a:effectLst/>
                          <a:latin typeface="Calibri"/>
                          <a:ea typeface="ＭＳ 明朝"/>
                          <a:cs typeface="Calibri"/>
                        </a:rPr>
                        <a:t>Occupancy</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UCSD</a:t>
                      </a:r>
                      <a:r>
                        <a:rPr lang="en-US" sz="1800" baseline="0" dirty="0" smtClean="0">
                          <a:effectLst/>
                          <a:latin typeface="Calibri"/>
                          <a:ea typeface="ＭＳ 明朝"/>
                          <a:cs typeface="Calibri"/>
                        </a:rPr>
                        <a:t> </a:t>
                      </a:r>
                      <a:br>
                        <a:rPr lang="en-US" sz="1800" baseline="0" dirty="0" smtClean="0">
                          <a:effectLst/>
                          <a:latin typeface="Calibri"/>
                          <a:ea typeface="ＭＳ 明朝"/>
                          <a:cs typeface="Calibri"/>
                        </a:rPr>
                      </a:br>
                      <a:r>
                        <a:rPr lang="en-US" sz="1800" dirty="0" smtClean="0">
                          <a:effectLst/>
                          <a:latin typeface="Calibri"/>
                          <a:ea typeface="ＭＳ 明朝"/>
                          <a:cs typeface="Calibri"/>
                        </a:rPr>
                        <a:t>Movement</a:t>
                      </a:r>
                      <a:endParaRPr lang="en-US" sz="1800" dirty="0">
                        <a:effectLst/>
                        <a:latin typeface="Calibri"/>
                        <a:ea typeface="ＭＳ 明朝"/>
                        <a:cs typeface="Calibri"/>
                      </a:endParaRPr>
                    </a:p>
                  </a:txBody>
                  <a:tcPr marL="68580" marR="68580" marT="0" marB="0" anchor="ctr"/>
                </a:tc>
                <a:tc>
                  <a:txBody>
                    <a:bodyPr/>
                    <a:lstStyle/>
                    <a:p>
                      <a:pPr marL="0" marR="0" algn="l">
                        <a:spcBef>
                          <a:spcPts val="0"/>
                        </a:spcBef>
                        <a:spcAft>
                          <a:spcPts val="1000"/>
                        </a:spcAft>
                      </a:pPr>
                      <a:r>
                        <a:rPr lang="en-US" sz="1800" dirty="0" smtClean="0">
                          <a:effectLst/>
                          <a:latin typeface="Calibri"/>
                          <a:ea typeface="ＭＳ 明朝"/>
                          <a:cs typeface="Calibri"/>
                        </a:rPr>
                        <a:t>CMU Movement</a:t>
                      </a:r>
                      <a:endParaRPr lang="en-US" sz="1800" dirty="0">
                        <a:effectLst/>
                        <a:latin typeface="Calibri"/>
                        <a:ea typeface="ＭＳ 明朝"/>
                        <a:cs typeface="Calibri"/>
                      </a:endParaRPr>
                    </a:p>
                  </a:txBody>
                  <a:tcPr marL="68580" marR="68580" marT="0" marB="0" anchor="ctr"/>
                </a:tc>
              </a:tr>
              <a:tr h="754497">
                <a:tc>
                  <a:txBody>
                    <a:bodyPr/>
                    <a:lstStyle/>
                    <a:p>
                      <a:pPr marL="0" marR="0" algn="l">
                        <a:spcBef>
                          <a:spcPts val="0"/>
                        </a:spcBef>
                        <a:spcAft>
                          <a:spcPts val="0"/>
                        </a:spcAft>
                      </a:pPr>
                      <a:r>
                        <a:rPr lang="en-US" sz="2000" b="1" i="0" dirty="0" smtClean="0">
                          <a:solidFill>
                            <a:srgbClr val="FFFFFF"/>
                          </a:solidFill>
                          <a:effectLst/>
                          <a:latin typeface="Calibri"/>
                          <a:ea typeface="ＭＳ 明朝"/>
                          <a:cs typeface="Times New Roman"/>
                        </a:rPr>
                        <a:t>Scope</a:t>
                      </a:r>
                      <a:endParaRPr lang="en-US" sz="2400" i="0" dirty="0">
                        <a:solidFill>
                          <a:srgbClr val="FFFFFF"/>
                        </a:solidFill>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4 People, </a:t>
                      </a:r>
                      <a:br>
                        <a:rPr lang="en-US" sz="1800" dirty="0" smtClean="0">
                          <a:solidFill>
                            <a:srgbClr val="000000"/>
                          </a:solidFill>
                          <a:effectLst/>
                          <a:latin typeface="Calibri"/>
                          <a:ea typeface="ＭＳ 明朝"/>
                          <a:cs typeface="Times New Roman"/>
                        </a:rPr>
                      </a:br>
                      <a:r>
                        <a:rPr lang="en-US" sz="1800" baseline="0" dirty="0" smtClean="0">
                          <a:solidFill>
                            <a:srgbClr val="000000"/>
                          </a:solidFill>
                          <a:effectLst/>
                          <a:latin typeface="Calibri"/>
                          <a:ea typeface="ＭＳ 明朝"/>
                          <a:cs typeface="Times New Roman"/>
                        </a:rPr>
                        <a:t>(summer + [break] + fall)</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300 data points per day per room (temp &amp; occupancy)</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275 students, M=11 weeks</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6 People</a:t>
                      </a:r>
                      <a:endParaRPr lang="en-US" sz="2000" dirty="0">
                        <a:effectLst/>
                        <a:latin typeface="Cambria"/>
                        <a:ea typeface="ＭＳ 明朝"/>
                        <a:cs typeface="Times New Roman"/>
                      </a:endParaRPr>
                    </a:p>
                  </a:txBody>
                  <a:tcPr marL="68580" marR="68580" marT="0" marB="0" anchor="ctr"/>
                </a:tc>
              </a:tr>
              <a:tr h="754497">
                <a:tc>
                  <a:txBody>
                    <a:bodyPr/>
                    <a:lstStyle/>
                    <a:p>
                      <a:pPr marL="0" marR="0" algn="l">
                        <a:spcBef>
                          <a:spcPts val="0"/>
                        </a:spcBef>
                        <a:spcAft>
                          <a:spcPts val="0"/>
                        </a:spcAft>
                      </a:pPr>
                      <a:r>
                        <a:rPr lang="en-US" sz="2000" b="1" i="0" dirty="0">
                          <a:solidFill>
                            <a:srgbClr val="FFFFFF"/>
                          </a:solidFill>
                          <a:effectLst/>
                          <a:latin typeface="Calibri"/>
                          <a:ea typeface="ＭＳ 明朝"/>
                          <a:cs typeface="Times New Roman"/>
                        </a:rPr>
                        <a:t>Total </a:t>
                      </a:r>
                      <a:r>
                        <a:rPr lang="en-US" sz="2000" b="1" i="0" dirty="0" smtClean="0">
                          <a:solidFill>
                            <a:srgbClr val="FFFFFF"/>
                          </a:solidFill>
                          <a:effectLst/>
                          <a:latin typeface="Calibri"/>
                          <a:ea typeface="ＭＳ 明朝"/>
                          <a:cs typeface="Times New Roman"/>
                        </a:rPr>
                        <a:t>locations</a:t>
                      </a:r>
                      <a:endParaRPr lang="en-US" sz="2400" i="0" dirty="0">
                        <a:solidFill>
                          <a:srgbClr val="FFFFFF"/>
                        </a:solidFill>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a:solidFill>
                            <a:srgbClr val="000000"/>
                          </a:solidFill>
                          <a:effectLst/>
                          <a:latin typeface="Calibri"/>
                          <a:ea typeface="ＭＳ 明朝"/>
                          <a:cs typeface="Times New Roman"/>
                        </a:rPr>
                        <a:t>15</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293 Rooms</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a:solidFill>
                            <a:srgbClr val="000000"/>
                          </a:solidFill>
                          <a:effectLst/>
                          <a:latin typeface="Calibri"/>
                          <a:ea typeface="ＭＳ 明朝"/>
                          <a:cs typeface="Times New Roman"/>
                        </a:rPr>
                        <a:t>200</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2074 (10x10</a:t>
                      </a:r>
                      <a:r>
                        <a:rPr lang="en-US" sz="1800" baseline="0" dirty="0" smtClean="0">
                          <a:solidFill>
                            <a:srgbClr val="000000"/>
                          </a:solidFill>
                          <a:effectLst/>
                          <a:latin typeface="Calibri"/>
                          <a:ea typeface="ＭＳ 明朝"/>
                          <a:cs typeface="Times New Roman"/>
                        </a:rPr>
                        <a:t> meter segments)</a:t>
                      </a:r>
                      <a:endParaRPr lang="en-US" sz="2000" dirty="0">
                        <a:effectLst/>
                        <a:latin typeface="Cambria"/>
                        <a:ea typeface="ＭＳ 明朝"/>
                        <a:cs typeface="Times New Roman"/>
                      </a:endParaRPr>
                    </a:p>
                  </a:txBody>
                  <a:tcPr marL="68580" marR="68580" marT="0" marB="0" anchor="ctr"/>
                </a:tc>
              </a:tr>
              <a:tr h="754497">
                <a:tc>
                  <a:txBody>
                    <a:bodyPr/>
                    <a:lstStyle/>
                    <a:p>
                      <a:pPr marL="0" marR="0" algn="l">
                        <a:spcBef>
                          <a:spcPts val="0"/>
                        </a:spcBef>
                        <a:spcAft>
                          <a:spcPts val="0"/>
                        </a:spcAft>
                      </a:pPr>
                      <a:r>
                        <a:rPr lang="en-US" sz="2000" b="1" i="0" dirty="0" smtClean="0">
                          <a:solidFill>
                            <a:srgbClr val="FFFFFF"/>
                          </a:solidFill>
                          <a:effectLst/>
                          <a:latin typeface="Calibri"/>
                          <a:ea typeface="ＭＳ 明朝"/>
                          <a:cs typeface="Times New Roman"/>
                        </a:rPr>
                        <a:t>Days</a:t>
                      </a:r>
                      <a:endParaRPr lang="en-US" sz="2400" i="0" dirty="0">
                        <a:solidFill>
                          <a:srgbClr val="FFFFFF"/>
                        </a:solidFill>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M=23.25 </a:t>
                      </a:r>
                      <a:r>
                        <a:rPr lang="en-US" sz="1800" dirty="0">
                          <a:solidFill>
                            <a:srgbClr val="000000"/>
                          </a:solidFill>
                          <a:effectLst/>
                          <a:latin typeface="Calibri"/>
                          <a:ea typeface="ＭＳ 明朝"/>
                          <a:cs typeface="Times New Roman"/>
                        </a:rPr>
                        <a:t>(SD 3.42)</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M=188.65 </a:t>
                      </a:r>
                      <a:r>
                        <a:rPr lang="en-US" sz="1800" dirty="0">
                          <a:solidFill>
                            <a:srgbClr val="000000"/>
                          </a:solidFill>
                          <a:effectLst/>
                          <a:latin typeface="Calibri"/>
                          <a:ea typeface="ＭＳ 明朝"/>
                          <a:cs typeface="Times New Roman"/>
                        </a:rPr>
                        <a:t>(SD </a:t>
                      </a:r>
                      <a:r>
                        <a:rPr lang="en-US" sz="1800" dirty="0" smtClean="0">
                          <a:solidFill>
                            <a:srgbClr val="000000"/>
                          </a:solidFill>
                          <a:effectLst/>
                          <a:latin typeface="Calibri"/>
                          <a:ea typeface="ＭＳ 明朝"/>
                          <a:cs typeface="Times New Roman"/>
                        </a:rPr>
                        <a:t>4.3)</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M=25.56 </a:t>
                      </a:r>
                      <a:r>
                        <a:rPr lang="en-US" sz="1800" dirty="0">
                          <a:solidFill>
                            <a:srgbClr val="000000"/>
                          </a:solidFill>
                          <a:effectLst/>
                          <a:latin typeface="Calibri"/>
                          <a:ea typeface="ＭＳ 明朝"/>
                          <a:cs typeface="Times New Roman"/>
                        </a:rPr>
                        <a:t>(SD 20.81)</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M=58.1 (</a:t>
                      </a:r>
                      <a:r>
                        <a:rPr lang="en-US" sz="1800" dirty="0">
                          <a:solidFill>
                            <a:srgbClr val="000000"/>
                          </a:solidFill>
                          <a:effectLst/>
                          <a:latin typeface="Calibri"/>
                          <a:ea typeface="ＭＳ 明朝"/>
                          <a:cs typeface="Times New Roman"/>
                        </a:rPr>
                        <a:t>SD </a:t>
                      </a:r>
                      <a:r>
                        <a:rPr lang="en-US" sz="1800" dirty="0" smtClean="0">
                          <a:solidFill>
                            <a:srgbClr val="000000"/>
                          </a:solidFill>
                          <a:effectLst/>
                          <a:latin typeface="Calibri"/>
                          <a:ea typeface="ＭＳ 明朝"/>
                          <a:cs typeface="Times New Roman"/>
                        </a:rPr>
                        <a:t>32.57)</a:t>
                      </a:r>
                      <a:endParaRPr lang="en-US" sz="2000" dirty="0">
                        <a:effectLst/>
                        <a:latin typeface="Cambria"/>
                        <a:ea typeface="ＭＳ 明朝"/>
                        <a:cs typeface="Times New Roman"/>
                      </a:endParaRPr>
                    </a:p>
                  </a:txBody>
                  <a:tcPr marL="68580" marR="68580" marT="0" marB="0" anchor="ctr"/>
                </a:tc>
              </a:tr>
              <a:tr h="754497">
                <a:tc>
                  <a:txBody>
                    <a:bodyPr/>
                    <a:lstStyle/>
                    <a:p>
                      <a:pPr marL="0" marR="0" algn="l">
                        <a:spcBef>
                          <a:spcPts val="0"/>
                        </a:spcBef>
                        <a:spcAft>
                          <a:spcPts val="0"/>
                        </a:spcAft>
                      </a:pPr>
                      <a:r>
                        <a:rPr lang="en-US" sz="2000" b="1" i="0" dirty="0" smtClean="0">
                          <a:solidFill>
                            <a:srgbClr val="FFFFFF"/>
                          </a:solidFill>
                          <a:effectLst/>
                          <a:latin typeface="Calibri"/>
                          <a:ea typeface="ＭＳ 明朝"/>
                          <a:cs typeface="Times New Roman"/>
                        </a:rPr>
                        <a:t>Data</a:t>
                      </a:r>
                      <a:r>
                        <a:rPr lang="en-US" sz="2000" b="1" i="0" baseline="0" dirty="0" smtClean="0">
                          <a:solidFill>
                            <a:srgbClr val="FFFFFF"/>
                          </a:solidFill>
                          <a:effectLst/>
                          <a:latin typeface="Calibri"/>
                          <a:ea typeface="ＭＳ 明朝"/>
                          <a:cs typeface="Times New Roman"/>
                        </a:rPr>
                        <a:t> </a:t>
                      </a:r>
                      <a:r>
                        <a:rPr lang="en-US" sz="2000" b="1" i="0" dirty="0" smtClean="0">
                          <a:solidFill>
                            <a:srgbClr val="FFFFFF"/>
                          </a:solidFill>
                          <a:effectLst/>
                          <a:latin typeface="Calibri"/>
                          <a:ea typeface="ＭＳ 明朝"/>
                          <a:cs typeface="Times New Roman"/>
                        </a:rPr>
                        <a:t>points per person/day </a:t>
                      </a:r>
                      <a:endParaRPr lang="en-US" sz="2400" i="0" dirty="0">
                        <a:solidFill>
                          <a:srgbClr val="FFFFFF"/>
                        </a:solidFill>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M=316.60 </a:t>
                      </a:r>
                      <a:r>
                        <a:rPr lang="en-US" sz="1800" dirty="0">
                          <a:solidFill>
                            <a:srgbClr val="000000"/>
                          </a:solidFill>
                          <a:effectLst/>
                          <a:latin typeface="Calibri"/>
                          <a:ea typeface="ＭＳ 明朝"/>
                          <a:cs typeface="Times New Roman"/>
                        </a:rPr>
                        <a:t>(SD 8.55)</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N/A</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M=508.46 </a:t>
                      </a:r>
                      <a:r>
                        <a:rPr lang="en-US" sz="1800" dirty="0">
                          <a:solidFill>
                            <a:srgbClr val="000000"/>
                          </a:solidFill>
                          <a:effectLst/>
                          <a:latin typeface="Calibri"/>
                          <a:ea typeface="ＭＳ 明朝"/>
                          <a:cs typeface="Times New Roman"/>
                        </a:rPr>
                        <a:t>(SD 739.1)</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M=497.65 (SD 273.96)</a:t>
                      </a:r>
                      <a:endParaRPr lang="en-US" sz="2000" dirty="0">
                        <a:effectLst/>
                        <a:latin typeface="Cambria"/>
                        <a:ea typeface="ＭＳ 明朝"/>
                        <a:cs typeface="Times New Roman"/>
                      </a:endParaRPr>
                    </a:p>
                  </a:txBody>
                  <a:tcPr marL="68580" marR="68580" marT="0" marB="0" anchor="ctr"/>
                </a:tc>
              </a:tr>
              <a:tr h="754497">
                <a:tc>
                  <a:txBody>
                    <a:bodyPr/>
                    <a:lstStyle/>
                    <a:p>
                      <a:pPr marL="0" marR="0" algn="l">
                        <a:spcBef>
                          <a:spcPts val="0"/>
                        </a:spcBef>
                        <a:spcAft>
                          <a:spcPts val="0"/>
                        </a:spcAft>
                      </a:pPr>
                      <a:r>
                        <a:rPr lang="en-US" sz="2000" b="1" i="0" dirty="0" smtClean="0">
                          <a:solidFill>
                            <a:srgbClr val="FFFFFF"/>
                          </a:solidFill>
                          <a:effectLst/>
                          <a:latin typeface="Calibri"/>
                          <a:ea typeface="ＭＳ 明朝"/>
                          <a:cs typeface="Times New Roman"/>
                        </a:rPr>
                        <a:t>Locations </a:t>
                      </a:r>
                      <a:r>
                        <a:rPr lang="en-US" sz="2000" b="1" i="0" dirty="0">
                          <a:solidFill>
                            <a:srgbClr val="FFFFFF"/>
                          </a:solidFill>
                          <a:effectLst/>
                          <a:latin typeface="Calibri"/>
                          <a:ea typeface="ＭＳ 明朝"/>
                          <a:cs typeface="Times New Roman"/>
                        </a:rPr>
                        <a:t>per </a:t>
                      </a:r>
                      <a:r>
                        <a:rPr lang="en-US" sz="2000" b="1" i="0" dirty="0" smtClean="0">
                          <a:solidFill>
                            <a:srgbClr val="FFFFFF"/>
                          </a:solidFill>
                          <a:effectLst/>
                          <a:latin typeface="Calibri"/>
                          <a:ea typeface="ＭＳ 明朝"/>
                          <a:cs typeface="Times New Roman"/>
                        </a:rPr>
                        <a:t>person/</a:t>
                      </a:r>
                      <a:r>
                        <a:rPr lang="en-US" sz="2000" b="1" i="0" dirty="0">
                          <a:solidFill>
                            <a:srgbClr val="FFFFFF"/>
                          </a:solidFill>
                          <a:effectLst/>
                          <a:latin typeface="Calibri"/>
                          <a:ea typeface="ＭＳ 明朝"/>
                          <a:cs typeface="Times New Roman"/>
                        </a:rPr>
                        <a:t>day </a:t>
                      </a:r>
                      <a:endParaRPr lang="en-US" sz="2400" i="0" dirty="0">
                        <a:solidFill>
                          <a:srgbClr val="FFFFFF"/>
                        </a:solidFill>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M=6.70 </a:t>
                      </a:r>
                      <a:r>
                        <a:rPr lang="en-US" sz="1800" dirty="0">
                          <a:solidFill>
                            <a:srgbClr val="000000"/>
                          </a:solidFill>
                          <a:effectLst/>
                          <a:latin typeface="Calibri"/>
                          <a:ea typeface="ＭＳ 明朝"/>
                          <a:cs typeface="Times New Roman"/>
                        </a:rPr>
                        <a:t>(SD 0.70)</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N/A</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M=3.45 </a:t>
                      </a:r>
                      <a:r>
                        <a:rPr lang="en-US" sz="1800" dirty="0">
                          <a:solidFill>
                            <a:srgbClr val="000000"/>
                          </a:solidFill>
                          <a:effectLst/>
                          <a:latin typeface="Calibri"/>
                          <a:ea typeface="ＭＳ 明朝"/>
                          <a:cs typeface="Times New Roman"/>
                        </a:rPr>
                        <a:t>(SD 2.68)</a:t>
                      </a:r>
                      <a:endParaRPr lang="en-US" sz="2000" dirty="0">
                        <a:effectLst/>
                        <a:latin typeface="Cambria"/>
                        <a:ea typeface="ＭＳ 明朝"/>
                        <a:cs typeface="Times New Roman"/>
                      </a:endParaRPr>
                    </a:p>
                  </a:txBody>
                  <a:tcPr marL="68580" marR="68580" marT="0" marB="0" anchor="ctr"/>
                </a:tc>
                <a:tc>
                  <a:txBody>
                    <a:bodyPr/>
                    <a:lstStyle/>
                    <a:p>
                      <a:pPr marL="0" marR="0" algn="l">
                        <a:spcBef>
                          <a:spcPts val="0"/>
                        </a:spcBef>
                        <a:spcAft>
                          <a:spcPts val="0"/>
                        </a:spcAft>
                      </a:pPr>
                      <a:r>
                        <a:rPr lang="en-US" sz="1800" dirty="0" smtClean="0">
                          <a:solidFill>
                            <a:srgbClr val="000000"/>
                          </a:solidFill>
                          <a:effectLst/>
                          <a:latin typeface="Calibri"/>
                          <a:ea typeface="ＭＳ 明朝"/>
                          <a:cs typeface="Times New Roman"/>
                        </a:rPr>
                        <a:t>M=44.97 (SD</a:t>
                      </a:r>
                      <a:r>
                        <a:rPr lang="en-US" sz="1800" baseline="0" dirty="0" smtClean="0">
                          <a:solidFill>
                            <a:srgbClr val="000000"/>
                          </a:solidFill>
                          <a:effectLst/>
                          <a:latin typeface="Calibri"/>
                          <a:ea typeface="ＭＳ 明朝"/>
                          <a:cs typeface="Times New Roman"/>
                        </a:rPr>
                        <a:t> 10.67)</a:t>
                      </a:r>
                      <a:endParaRPr lang="en-US" sz="2000" dirty="0">
                        <a:effectLst/>
                        <a:latin typeface="Cambria"/>
                        <a:ea typeface="ＭＳ 明朝"/>
                        <a:cs typeface="Times New Roman"/>
                      </a:endParaRPr>
                    </a:p>
                  </a:txBody>
                  <a:tcPr marL="68580" marR="68580" marT="0" marB="0" anchor="ct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10598687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Completeness?</a:t>
            </a:r>
            <a:endParaRPr lang="en-US" dirty="0"/>
          </a:p>
        </p:txBody>
      </p:sp>
      <p:sp>
        <p:nvSpPr>
          <p:cNvPr id="3" name="Content Placeholder 2"/>
          <p:cNvSpPr>
            <a:spLocks noGrp="1"/>
          </p:cNvSpPr>
          <p:nvPr>
            <p:ph idx="1"/>
          </p:nvPr>
        </p:nvSpPr>
        <p:spPr/>
        <p:txBody>
          <a:bodyPr/>
          <a:lstStyle/>
          <a:p>
            <a:pPr marL="0" indent="0">
              <a:buNone/>
            </a:pPr>
            <a:r>
              <a:rPr lang="en-US" dirty="0" smtClean="0"/>
              <a:t>Augsburg Occupancy:</a:t>
            </a:r>
          </a:p>
          <a:p>
            <a:r>
              <a:rPr lang="en-US" dirty="0"/>
              <a:t>Due to the smart doorplate only transitional data from one space to another is available.  </a:t>
            </a:r>
          </a:p>
          <a:p>
            <a:r>
              <a:rPr lang="en-US" dirty="0" smtClean="0"/>
              <a:t>The summer </a:t>
            </a:r>
            <a:r>
              <a:rPr lang="en-US" dirty="0"/>
              <a:t>and fall data sets are nearly four month </a:t>
            </a:r>
            <a:r>
              <a:rPr lang="en-US" dirty="0" smtClean="0"/>
              <a:t>apart. Problem?</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200439041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Completeness?</a:t>
            </a:r>
            <a:endParaRPr lang="en-US" dirty="0"/>
          </a:p>
        </p:txBody>
      </p:sp>
      <p:sp>
        <p:nvSpPr>
          <p:cNvPr id="3" name="Content Placeholder 2"/>
          <p:cNvSpPr>
            <a:spLocks noGrp="1"/>
          </p:cNvSpPr>
          <p:nvPr>
            <p:ph idx="1"/>
          </p:nvPr>
        </p:nvSpPr>
        <p:spPr/>
        <p:txBody>
          <a:bodyPr/>
          <a:lstStyle/>
          <a:p>
            <a:pPr marL="0" indent="0">
              <a:buNone/>
            </a:pPr>
            <a:r>
              <a:rPr lang="en-US" dirty="0" smtClean="0"/>
              <a:t>UCSD Movement:</a:t>
            </a:r>
          </a:p>
          <a:p>
            <a:r>
              <a:rPr lang="en-US" dirty="0"/>
              <a:t>The number of data points were not equally distributed over all user, some left their device on all the time, but others only collected one </a:t>
            </a:r>
            <a:r>
              <a:rPr lang="en-US" dirty="0" smtClean="0"/>
              <a:t>days </a:t>
            </a:r>
            <a:r>
              <a:rPr lang="en-US" dirty="0"/>
              <a:t>worth of data </a:t>
            </a:r>
          </a:p>
          <a:p>
            <a:pPr marL="0" indent="0">
              <a:buNone/>
            </a:pPr>
            <a:r>
              <a:rPr lang="en-US" dirty="0" smtClean="0"/>
              <a:t>All data sets:</a:t>
            </a:r>
          </a:p>
          <a:p>
            <a:r>
              <a:rPr lang="en-US" dirty="0" smtClean="0"/>
              <a:t>Some locations have much more data than others</a:t>
            </a:r>
          </a:p>
          <a:p>
            <a:pPr marL="0" indent="0">
              <a:buNone/>
            </a:pPr>
            <a:r>
              <a:rPr lang="en-US" dirty="0" smtClean="0"/>
              <a:t>Issue: is skew a glitch or a feature?</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122687729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Graph of prime locations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graphicFrame>
        <p:nvGraphicFramePr>
          <p:cNvPr id="7" name="Content Placeholder 9"/>
          <p:cNvGraphicFramePr>
            <a:graphicFrameLocks noGrp="1"/>
          </p:cNvGraphicFramePr>
          <p:nvPr>
            <p:ph idx="1"/>
            <p:extLst>
              <p:ext uri="{D42A27DB-BD31-4B8C-83A1-F6EECF244321}">
                <p14:modId xmlns:p14="http://schemas.microsoft.com/office/powerpoint/2010/main" val="35327222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59554850"/>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UCSD Data Set Skew</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72624211"/>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32118393"/>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UCSD Data Set</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6140648"/>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6173990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333333"/>
          </a:solidFill>
        </p:spPr>
        <p:txBody>
          <a:bodyPr/>
          <a:lstStyle/>
          <a:p>
            <a:endParaRPr lang="en-US" dirty="0"/>
          </a:p>
        </p:txBody>
      </p:sp>
      <p:pic>
        <p:nvPicPr>
          <p:cNvPr id="4" name="Content Placeholder 3" descr="100_1584.JPG"/>
          <p:cNvPicPr>
            <a:picLocks noGrp="1" noChangeAspect="1"/>
          </p:cNvPicPr>
          <p:nvPr>
            <p:ph idx="1"/>
          </p:nvPr>
        </p:nvPicPr>
        <p:blipFill>
          <a:blip r:embed="rId3"/>
          <a:srcRect l="-679" r="414"/>
          <a:stretch>
            <a:fillRect/>
          </a:stretch>
        </p:blipFill>
        <p:spPr>
          <a:xfrm>
            <a:off x="-5150" y="16860"/>
            <a:ext cx="9158111" cy="6839954"/>
          </a:xfrm>
          <a:solidFill>
            <a:srgbClr val="333333"/>
          </a:solidFill>
          <a:ln w="9525" cap="flat" cmpd="sng" algn="ctr">
            <a:solidFill>
              <a:srgbClr val="FFFFFF"/>
            </a:solidFill>
            <a:prstDash val="solid"/>
            <a:miter lim="800000"/>
            <a:headEnd type="none" w="med" len="med"/>
            <a:tailEnd type="none" w="med" len="med"/>
          </a:ln>
        </p:spPr>
      </p:pic>
      <p:graphicFrame>
        <p:nvGraphicFramePr>
          <p:cNvPr id="5" name="Table 4"/>
          <p:cNvGraphicFramePr>
            <a:graphicFrameLocks noGrp="1"/>
          </p:cNvGraphicFramePr>
          <p:nvPr/>
        </p:nvGraphicFramePr>
        <p:xfrm>
          <a:off x="106327" y="3167098"/>
          <a:ext cx="8918222" cy="1584960"/>
        </p:xfrm>
        <a:graphic>
          <a:graphicData uri="http://schemas.openxmlformats.org/drawingml/2006/table">
            <a:tbl>
              <a:tblPr firstRow="1" bandRow="1">
                <a:tableStyleId>{5940675A-B579-460E-94D1-54222C63F5DA}</a:tableStyleId>
              </a:tblPr>
              <a:tblGrid>
                <a:gridCol w="2053787"/>
                <a:gridCol w="1770324"/>
                <a:gridCol w="1058333"/>
                <a:gridCol w="1848556"/>
                <a:gridCol w="2187222"/>
              </a:tblGrid>
              <a:tr h="370840">
                <a:tc>
                  <a:txBody>
                    <a:bodyPr/>
                    <a:lstStyle/>
                    <a:p>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sz="2000" b="1" dirty="0" smtClean="0">
                          <a:solidFill>
                            <a:schemeClr val="bg1"/>
                          </a:solidFill>
                        </a:rPr>
                        <a:t>Participants</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sz="2000" b="1" dirty="0" smtClean="0">
                          <a:solidFill>
                            <a:schemeClr val="bg1"/>
                          </a:solidFill>
                        </a:rPr>
                        <a:t>Female</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sz="2000" b="1" dirty="0" smtClean="0">
                          <a:solidFill>
                            <a:schemeClr val="bg1"/>
                          </a:solidFill>
                        </a:rPr>
                        <a:t>Average</a:t>
                      </a:r>
                      <a:r>
                        <a:rPr lang="en-US" sz="2000" b="1" baseline="0" dirty="0" smtClean="0">
                          <a:solidFill>
                            <a:schemeClr val="bg1"/>
                          </a:solidFill>
                        </a:rPr>
                        <a:t> Age</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sz="2000" b="1" dirty="0" smtClean="0">
                          <a:solidFill>
                            <a:schemeClr val="bg1"/>
                          </a:solidFill>
                        </a:rPr>
                        <a:t>%</a:t>
                      </a:r>
                      <a:r>
                        <a:rPr lang="en-US" sz="2000" b="1" baseline="0" dirty="0" smtClean="0">
                          <a:solidFill>
                            <a:schemeClr val="bg1"/>
                          </a:solidFill>
                        </a:rPr>
                        <a:t> data collected</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r>
              <a:tr h="370840">
                <a:tc>
                  <a:txBody>
                    <a:bodyPr/>
                    <a:lstStyle/>
                    <a:p>
                      <a:r>
                        <a:rPr lang="en-US" sz="2000" b="1" dirty="0" smtClean="0">
                          <a:solidFill>
                            <a:schemeClr val="bg1"/>
                          </a:solidFill>
                        </a:rPr>
                        <a:t>Able</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4</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1</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29.25</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fontAlgn="b"/>
                      <a:r>
                        <a:rPr lang="en-US" sz="1800" b="1" i="0" u="none" strike="noStrike" dirty="0">
                          <a:solidFill>
                            <a:schemeClr val="bg1"/>
                          </a:solidFill>
                          <a:latin typeface="Arial"/>
                          <a:cs typeface="Arial"/>
                        </a:rPr>
                        <a:t>22.87%</a:t>
                      </a:r>
                    </a:p>
                  </a:txBody>
                  <a:tcPr marL="12700" marR="12700" marT="12700" marB="0" anchor="b">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r>
              <a:tr h="370840">
                <a:tc>
                  <a:txBody>
                    <a:bodyPr/>
                    <a:lstStyle/>
                    <a:p>
                      <a:r>
                        <a:rPr lang="en-US" sz="2000" b="1" dirty="0" smtClean="0">
                          <a:solidFill>
                            <a:schemeClr val="bg1"/>
                          </a:solidFill>
                        </a:rPr>
                        <a:t>Older Adult</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8</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8</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67.63</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fontAlgn="b"/>
                      <a:r>
                        <a:rPr lang="en-US" sz="1800" b="1" i="0" u="none" strike="noStrike" dirty="0">
                          <a:solidFill>
                            <a:schemeClr val="bg1"/>
                          </a:solidFill>
                          <a:latin typeface="Arial"/>
                          <a:cs typeface="Arial"/>
                        </a:rPr>
                        <a:t>69.15%</a:t>
                      </a:r>
                    </a:p>
                  </a:txBody>
                  <a:tcPr marL="12700" marR="12700" marT="12700" marB="0" anchor="b">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r>
              <a:tr h="370840">
                <a:tc>
                  <a:txBody>
                    <a:bodyPr/>
                    <a:lstStyle/>
                    <a:p>
                      <a:r>
                        <a:rPr lang="en-US" sz="2000" b="1" dirty="0" smtClean="0">
                          <a:solidFill>
                            <a:schemeClr val="bg1"/>
                          </a:solidFill>
                        </a:rPr>
                        <a:t>Motor Impaired</a:t>
                      </a:r>
                      <a:endParaRPr lang="en-US" sz="2000"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4</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2</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a:r>
                        <a:rPr lang="en-US" b="1" dirty="0" smtClean="0">
                          <a:solidFill>
                            <a:schemeClr val="bg1"/>
                          </a:solidFill>
                        </a:rPr>
                        <a:t>41.75</a:t>
                      </a:r>
                      <a:endParaRPr lang="en-US" b="1" dirty="0">
                        <a:solidFill>
                          <a:schemeClr val="bg1"/>
                        </a:solidFill>
                      </a:endParaRPr>
                    </a:p>
                  </a:txBody>
                  <a:tcP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c>
                  <a:txBody>
                    <a:bodyPr/>
                    <a:lstStyle/>
                    <a:p>
                      <a:pPr algn="ctr" fontAlgn="b"/>
                      <a:r>
                        <a:rPr lang="en-US" sz="1800" b="1" i="0" u="none" strike="noStrike" dirty="0">
                          <a:solidFill>
                            <a:schemeClr val="bg1"/>
                          </a:solidFill>
                          <a:latin typeface="Arial"/>
                          <a:cs typeface="Arial"/>
                        </a:rPr>
                        <a:t>7.99%</a:t>
                      </a:r>
                    </a:p>
                  </a:txBody>
                  <a:tcPr marL="12700" marR="12700" marT="12700" marB="0" anchor="b">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0000">
                        <a:alpha val="60000"/>
                      </a:srgbClr>
                    </a:solidFill>
                  </a:tcPr>
                </a:tc>
              </a:tr>
            </a:tbl>
          </a:graphicData>
        </a:graphic>
      </p:graphicFrame>
      <p:sp>
        <p:nvSpPr>
          <p:cNvPr id="8" name="Title 3"/>
          <p:cNvSpPr txBox="1">
            <a:spLocks/>
          </p:cNvSpPr>
          <p:nvPr/>
        </p:nvSpPr>
        <p:spPr bwMode="auto">
          <a:xfrm>
            <a:off x="1905" y="-39584"/>
            <a:ext cx="9142095" cy="11430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lvl="0">
              <a:defRPr/>
            </a:pPr>
            <a:r>
              <a:rPr lang="en-US" sz="4000" b="1" kern="0" dirty="0" smtClean="0">
                <a:solidFill>
                  <a:schemeClr val="bg1"/>
                </a:solidFill>
                <a:ea typeface="ヒラギノ角ゴ Pro W3" pitchFamily="-105" charset="-128"/>
                <a:cs typeface="ヒラギノ角ゴ Pro W3" pitchFamily="-105" charset="-128"/>
              </a:rPr>
              <a:t>Laptop Deployment: Multiple Groups (July 09 – 10) 17 participants</a:t>
            </a:r>
          </a:p>
        </p:txBody>
      </p:sp>
    </p:spTree>
    <p:extLst>
      <p:ext uri="{BB962C8B-B14F-4D97-AF65-F5344CB8AC3E}">
        <p14:creationId xmlns:p14="http://schemas.microsoft.com/office/powerpoint/2010/main" val="2133120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UCSD Data Set</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852748069"/>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3371763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Summary of UCSD data</a:t>
            </a:r>
            <a:endParaRPr lang="en-US" dirty="0"/>
          </a:p>
        </p:txBody>
      </p:sp>
      <p:sp>
        <p:nvSpPr>
          <p:cNvPr id="3" name="Content Placeholder 2"/>
          <p:cNvSpPr>
            <a:spLocks noGrp="1"/>
          </p:cNvSpPr>
          <p:nvPr>
            <p:ph idx="1"/>
          </p:nvPr>
        </p:nvSpPr>
        <p:spPr/>
        <p:txBody>
          <a:bodyPr/>
          <a:lstStyle/>
          <a:p>
            <a:pPr marL="0" indent="0">
              <a:buNone/>
            </a:pPr>
            <a:r>
              <a:rPr lang="en-US" dirty="0"/>
              <a:t>7 out of the 275 users combined 21.4% of the whole data set. </a:t>
            </a:r>
            <a:endParaRPr lang="en-US" dirty="0" smtClean="0"/>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923611073"/>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Strategy to Fix Skew</a:t>
            </a:r>
            <a:endParaRPr lang="en-US" dirty="0"/>
          </a:p>
        </p:txBody>
      </p:sp>
      <p:sp>
        <p:nvSpPr>
          <p:cNvPr id="3" name="Content Placeholder 2"/>
          <p:cNvSpPr>
            <a:spLocks noGrp="1"/>
          </p:cNvSpPr>
          <p:nvPr>
            <p:ph idx="1"/>
          </p:nvPr>
        </p:nvSpPr>
        <p:spPr/>
        <p:txBody>
          <a:bodyPr/>
          <a:lstStyle/>
          <a:p>
            <a:r>
              <a:rPr lang="en-US" dirty="0" smtClean="0"/>
              <a:t>Remove people who generated extreme amounts of data (= 7 users; 21% of data)</a:t>
            </a:r>
          </a:p>
          <a:p>
            <a:r>
              <a:rPr lang="en-US" dirty="0" smtClean="0"/>
              <a:t>Recalculate mean (= 638.7 data points/person)</a:t>
            </a:r>
          </a:p>
          <a:p>
            <a:r>
              <a:rPr lang="en-US" dirty="0" smtClean="0"/>
              <a:t>Remove people who generated &lt; mean data points</a:t>
            </a:r>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spTree>
    <p:extLst>
      <p:ext uri="{BB962C8B-B14F-4D97-AF65-F5344CB8AC3E}">
        <p14:creationId xmlns:p14="http://schemas.microsoft.com/office/powerpoint/2010/main" val="346693224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Remaining data</a:t>
            </a:r>
            <a:endParaRPr lang="en-US" dirty="0"/>
          </a:p>
        </p:txBody>
      </p:sp>
      <p:sp>
        <p:nvSpPr>
          <p:cNvPr id="3" name="Content Placeholder 2"/>
          <p:cNvSpPr>
            <a:spLocks noGrp="1"/>
          </p:cNvSpPr>
          <p:nvPr>
            <p:ph idx="1"/>
          </p:nvPr>
        </p:nvSpPr>
        <p:spPr/>
        <p:txBody>
          <a:bodyPr/>
          <a:lstStyle/>
          <a:p>
            <a:r>
              <a:rPr lang="en-US" dirty="0" smtClean="0"/>
              <a:t>86 users</a:t>
            </a:r>
          </a:p>
          <a:p>
            <a:r>
              <a:rPr lang="en-US" dirty="0" smtClean="0"/>
              <a:t>85.8</a:t>
            </a:r>
            <a:r>
              <a:rPr lang="en-US" dirty="0"/>
              <a:t>% of </a:t>
            </a:r>
            <a:r>
              <a:rPr lang="en-US" dirty="0" smtClean="0"/>
              <a:t>the data set</a:t>
            </a:r>
          </a:p>
          <a:p>
            <a:endParaRPr lang="en-US" dirty="0"/>
          </a:p>
          <a:p>
            <a:pPr marL="0" indent="0">
              <a:buNone/>
            </a:pPr>
            <a:r>
              <a:rPr lang="en-US" dirty="0" smtClean="0"/>
              <a:t>Here we </a:t>
            </a:r>
            <a:r>
              <a:rPr lang="en-US" i="1" dirty="0" smtClean="0"/>
              <a:t>aimed </a:t>
            </a:r>
            <a:r>
              <a:rPr lang="en-US" dirty="0" smtClean="0"/>
              <a:t>to create a distortion in which each remaining user was associated with a significant percentage of the data.</a:t>
            </a:r>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584151345"/>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44</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82485844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148345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95400" y="333375"/>
            <a:ext cx="7620000" cy="711200"/>
          </a:xfrm>
        </p:spPr>
        <p:txBody>
          <a:bodyPr/>
          <a:lstStyle/>
          <a:p>
            <a:r>
              <a:rPr lang="en-US" smtClean="0"/>
              <a:t>Human Issues </a:t>
            </a:r>
            <a:r>
              <a:rPr lang="en-US" dirty="0" smtClean="0"/>
              <a:t>in Data Collection</a:t>
            </a:r>
            <a:endParaRPr lang="en-US" dirty="0"/>
          </a:p>
        </p:txBody>
      </p:sp>
      <p:sp>
        <p:nvSpPr>
          <p:cNvPr id="16" name="Subtitle 15"/>
          <p:cNvSpPr>
            <a:spLocks noGrp="1"/>
          </p:cNvSpPr>
          <p:nvPr>
            <p:ph idx="1"/>
          </p:nvPr>
        </p:nvSpPr>
        <p:spPr>
          <a:xfrm>
            <a:off x="3581400" y="1268413"/>
            <a:ext cx="5562600" cy="4968875"/>
          </a:xfrm>
        </p:spPr>
        <p:txBody>
          <a:bodyPr anchor="t"/>
          <a:lstStyle/>
          <a:p>
            <a:r>
              <a:rPr lang="en-US" dirty="0" smtClean="0"/>
              <a:t>Unobtrusive logging software</a:t>
            </a:r>
          </a:p>
          <a:p>
            <a:endParaRPr lang="en-US" dirty="0" smtClean="0"/>
          </a:p>
          <a:p>
            <a:r>
              <a:rPr lang="en-US" dirty="0" smtClean="0"/>
              <a:t>Participant has full control over study logistics</a:t>
            </a:r>
          </a:p>
          <a:p>
            <a:pPr lvl="1">
              <a:buFont typeface="Arial"/>
              <a:buChar char="•"/>
            </a:pPr>
            <a:r>
              <a:rPr lang="en-US" dirty="0" smtClean="0"/>
              <a:t>Task</a:t>
            </a:r>
          </a:p>
          <a:p>
            <a:pPr lvl="1">
              <a:buFont typeface="Arial"/>
              <a:buChar char="•"/>
            </a:pPr>
            <a:r>
              <a:rPr lang="en-US" dirty="0" smtClean="0"/>
              <a:t>Collected information</a:t>
            </a:r>
          </a:p>
          <a:p>
            <a:pPr lvl="1">
              <a:buFont typeface="Arial"/>
              <a:buChar char="•"/>
            </a:pPr>
            <a:r>
              <a:rPr lang="en-US" dirty="0" smtClean="0"/>
              <a:t>Frequency and duration</a:t>
            </a:r>
          </a:p>
          <a:p>
            <a:endParaRPr lang="en-US" dirty="0" smtClean="0"/>
          </a:p>
          <a:p>
            <a:r>
              <a:rPr lang="en-US" dirty="0" smtClean="0"/>
              <a:t>Desktop and laptop use</a:t>
            </a:r>
          </a:p>
        </p:txBody>
      </p:sp>
      <p:pic>
        <p:nvPicPr>
          <p:cNvPr id="6" name="Picture 5" descr="Picture 022.jpg"/>
          <p:cNvPicPr>
            <a:picLocks noChangeAspect="1"/>
          </p:cNvPicPr>
          <p:nvPr/>
        </p:nvPicPr>
        <p:blipFill>
          <a:blip r:embed="rId3"/>
          <a:stretch>
            <a:fillRect/>
          </a:stretch>
        </p:blipFill>
        <p:spPr>
          <a:xfrm>
            <a:off x="457200" y="1295400"/>
            <a:ext cx="2936875" cy="1819275"/>
          </a:xfrm>
          <a:prstGeom prst="rect">
            <a:avLst/>
          </a:prstGeom>
        </p:spPr>
      </p:pic>
      <p:pic>
        <p:nvPicPr>
          <p:cNvPr id="284677" name="Picture 146"/>
          <p:cNvPicPr>
            <a:picLocks noChangeArrowheads="1"/>
          </p:cNvPicPr>
          <p:nvPr/>
        </p:nvPicPr>
        <p:blipFill>
          <a:blip r:embed="rId4"/>
          <a:srcRect/>
          <a:stretch>
            <a:fillRect/>
          </a:stretch>
        </p:blipFill>
        <p:spPr bwMode="auto">
          <a:xfrm>
            <a:off x="1981200" y="3276600"/>
            <a:ext cx="1412875" cy="1055751"/>
          </a:xfrm>
          <a:prstGeom prst="rect">
            <a:avLst/>
          </a:prstGeom>
          <a:noFill/>
        </p:spPr>
      </p:pic>
      <p:pic>
        <p:nvPicPr>
          <p:cNvPr id="284679" name="Picture 147"/>
          <p:cNvPicPr>
            <a:picLocks noChangeArrowheads="1"/>
          </p:cNvPicPr>
          <p:nvPr/>
        </p:nvPicPr>
        <p:blipFill>
          <a:blip r:embed="rId5"/>
          <a:srcRect/>
          <a:stretch>
            <a:fillRect/>
          </a:stretch>
        </p:blipFill>
        <p:spPr bwMode="auto">
          <a:xfrm>
            <a:off x="472440" y="3276600"/>
            <a:ext cx="1407621" cy="1055752"/>
          </a:xfrm>
          <a:prstGeom prst="rect">
            <a:avLst/>
          </a:prstGeom>
          <a:noFill/>
        </p:spPr>
      </p:pic>
      <p:pic>
        <p:nvPicPr>
          <p:cNvPr id="284678" name="Picture 145"/>
          <p:cNvPicPr>
            <a:picLocks noChangeArrowheads="1"/>
          </p:cNvPicPr>
          <p:nvPr/>
        </p:nvPicPr>
        <p:blipFill>
          <a:blip r:embed="rId6"/>
          <a:srcRect/>
          <a:stretch>
            <a:fillRect/>
          </a:stretch>
        </p:blipFill>
        <p:spPr bwMode="auto">
          <a:xfrm>
            <a:off x="1981200" y="4450795"/>
            <a:ext cx="1412875" cy="1058141"/>
          </a:xfrm>
          <a:prstGeom prst="rect">
            <a:avLst/>
          </a:prstGeom>
          <a:noFill/>
        </p:spPr>
      </p:pic>
      <p:pic>
        <p:nvPicPr>
          <p:cNvPr id="284680" name="Picture 173"/>
          <p:cNvPicPr>
            <a:picLocks noChangeArrowheads="1"/>
          </p:cNvPicPr>
          <p:nvPr/>
        </p:nvPicPr>
        <p:blipFill>
          <a:blip r:embed="rId7"/>
          <a:srcRect/>
          <a:stretch>
            <a:fillRect/>
          </a:stretch>
        </p:blipFill>
        <p:spPr bwMode="auto">
          <a:xfrm>
            <a:off x="472440" y="4446891"/>
            <a:ext cx="1412875" cy="1061797"/>
          </a:xfrm>
          <a:prstGeom prst="rect">
            <a:avLst/>
          </a:prstGeom>
          <a:noFill/>
        </p:spPr>
      </p:pic>
      <p:pic>
        <p:nvPicPr>
          <p:cNvPr id="9" name="Picture 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50446" y="3507529"/>
            <a:ext cx="952458" cy="939362"/>
          </a:xfrm>
          <a:prstGeom prst="rect">
            <a:avLst/>
          </a:prstGeom>
          <a:solidFill>
            <a:srgbClr val="FFFFFF"/>
          </a:solidFill>
        </p:spPr>
      </p:pic>
    </p:spTree>
    <p:extLst>
      <p:ext uri="{BB962C8B-B14F-4D97-AF65-F5344CB8AC3E}">
        <p14:creationId xmlns:p14="http://schemas.microsoft.com/office/powerpoint/2010/main" val="8668178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100_1602.JPG"/>
          <p:cNvPicPr>
            <a:picLocks noGrp="1" noChangeAspect="1"/>
          </p:cNvPicPr>
          <p:nvPr>
            <p:ph idx="1"/>
          </p:nvPr>
        </p:nvPicPr>
        <p:blipFill>
          <a:blip r:embed="rId3"/>
          <a:srcRect l="-7784" r="-7784"/>
          <a:stretch>
            <a:fillRect/>
          </a:stretch>
        </p:blipFill>
        <p:spPr>
          <a:xfrm>
            <a:off x="-741509" y="0"/>
            <a:ext cx="10827992" cy="7027082"/>
          </a:xfrm>
        </p:spPr>
      </p:pic>
      <p:sp>
        <p:nvSpPr>
          <p:cNvPr id="12" name="Title 3"/>
          <p:cNvSpPr txBox="1">
            <a:spLocks/>
          </p:cNvSpPr>
          <p:nvPr/>
        </p:nvSpPr>
        <p:spPr bwMode="auto">
          <a:xfrm>
            <a:off x="6246" y="-39584"/>
            <a:ext cx="9334500" cy="1030184"/>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defTabSz="914400" rtl="0" eaLnBrk="1" fontAlgn="base" latinLnBrk="0" hangingPunct="1">
              <a:lnSpc>
                <a:spcPct val="90000"/>
              </a:lnSpc>
              <a:spcBef>
                <a:spcPct val="0"/>
              </a:spcBef>
              <a:spcAft>
                <a:spcPct val="0"/>
              </a:spcAft>
              <a:buClrTx/>
              <a:buSzTx/>
              <a:buFontTx/>
              <a:buNone/>
              <a:tabLst/>
              <a:defRPr/>
            </a:pPr>
            <a:r>
              <a:rPr kumimoji="0" lang="en-US" sz="4000" b="1" i="0" u="none" strike="noStrike" kern="0" cap="none" spc="0" normalizeH="0" baseline="0" noProof="0" dirty="0" smtClean="0">
                <a:ln>
                  <a:noFill/>
                </a:ln>
                <a:solidFill>
                  <a:schemeClr val="bg1"/>
                </a:solidFill>
                <a:effectLst/>
                <a:uLnTx/>
                <a:uFillTx/>
                <a:latin typeface="+mj-lt"/>
                <a:ea typeface="ヒラギノ角ゴ Pro W3" pitchFamily="-105" charset="-128"/>
                <a:cs typeface="ヒラギノ角ゴ Pro W3" pitchFamily="-105" charset="-128"/>
              </a:rPr>
              <a:t>Group Support </a:t>
            </a:r>
            <a:endParaRPr kumimoji="0" lang="en-US" sz="4000" b="1" i="0" u="none" strike="noStrike" kern="0" cap="none" spc="0" normalizeH="0" baseline="0" noProof="0" dirty="0">
              <a:ln>
                <a:noFill/>
              </a:ln>
              <a:solidFill>
                <a:schemeClr val="bg1"/>
              </a:solidFill>
              <a:effectLst/>
              <a:uLnTx/>
              <a:uFillTx/>
              <a:latin typeface="+mj-lt"/>
              <a:ea typeface="ヒラギノ角ゴ Pro W3" pitchFamily="-105" charset="-128"/>
              <a:cs typeface="ヒラギノ角ゴ Pro W3" pitchFamily="-105" charset="-128"/>
            </a:endParaRPr>
          </a:p>
        </p:txBody>
      </p:sp>
      <p:pic>
        <p:nvPicPr>
          <p:cNvPr id="5" name="Picture 4"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39438" y="0"/>
            <a:ext cx="952458" cy="939362"/>
          </a:xfrm>
          <a:prstGeom prst="rect">
            <a:avLst/>
          </a:prstGeom>
          <a:solidFill>
            <a:srgbClr val="FFFFFF"/>
          </a:solidFill>
        </p:spPr>
      </p:pic>
    </p:spTree>
    <p:extLst>
      <p:ext uri="{BB962C8B-B14F-4D97-AF65-F5344CB8AC3E}">
        <p14:creationId xmlns:p14="http://schemas.microsoft.com/office/powerpoint/2010/main" val="5153143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Clarke.jpg"/>
          <p:cNvPicPr>
            <a:picLocks noGrp="1" noChangeAspect="1"/>
          </p:cNvPicPr>
          <p:nvPr>
            <p:ph idx="1"/>
          </p:nvPr>
        </p:nvPicPr>
        <p:blipFill>
          <a:blip r:embed="rId3"/>
          <a:srcRect l="-52726" r="-52726"/>
          <a:stretch>
            <a:fillRect/>
          </a:stretch>
        </p:blipFill>
        <p:spPr>
          <a:xfrm>
            <a:off x="1402796" y="28891"/>
            <a:ext cx="10522936" cy="6829109"/>
          </a:xfrm>
        </p:spPr>
      </p:pic>
      <p:pic>
        <p:nvPicPr>
          <p:cNvPr id="6" name="Picture 5" descr="laptops.jpg"/>
          <p:cNvPicPr>
            <a:picLocks noChangeAspect="1"/>
          </p:cNvPicPr>
          <p:nvPr/>
        </p:nvPicPr>
        <p:blipFill>
          <a:blip r:embed="rId4"/>
          <a:stretch>
            <a:fillRect/>
          </a:stretch>
        </p:blipFill>
        <p:spPr>
          <a:xfrm>
            <a:off x="0" y="3704428"/>
            <a:ext cx="4139624" cy="3104718"/>
          </a:xfrm>
          <a:prstGeom prst="rect">
            <a:avLst/>
          </a:prstGeom>
        </p:spPr>
      </p:pic>
      <p:sp>
        <p:nvSpPr>
          <p:cNvPr id="8" name="Title 3"/>
          <p:cNvSpPr txBox="1">
            <a:spLocks/>
          </p:cNvSpPr>
          <p:nvPr/>
        </p:nvSpPr>
        <p:spPr bwMode="auto">
          <a:xfrm>
            <a:off x="-76200" y="58124"/>
            <a:ext cx="9334500" cy="953984"/>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lvl="0" algn="just" defTabSz="914400" fontAlgn="base">
              <a:lnSpc>
                <a:spcPct val="90000"/>
              </a:lnSpc>
              <a:spcBef>
                <a:spcPct val="0"/>
              </a:spcBef>
              <a:spcAft>
                <a:spcPct val="0"/>
              </a:spcAft>
              <a:defRPr/>
            </a:pPr>
            <a:r>
              <a:rPr lang="en-US" sz="4000" b="1" kern="0" dirty="0" smtClean="0">
                <a:solidFill>
                  <a:schemeClr val="bg1"/>
                </a:solidFill>
                <a:ea typeface="ヒラギノ角ゴ Pro W3" pitchFamily="-105" charset="-128"/>
                <a:cs typeface="ヒラギノ角ゴ Pro W3" pitchFamily="-105" charset="-128"/>
              </a:rPr>
              <a:t>Attachment and Personalization</a:t>
            </a:r>
            <a:endParaRPr lang="en-US" sz="4000" b="1" kern="0" dirty="0">
              <a:solidFill>
                <a:schemeClr val="bg1"/>
              </a:solidFill>
              <a:ea typeface="ヒラギノ角ゴ Pro W3" pitchFamily="-105" charset="-128"/>
              <a:cs typeface="ヒラギノ角ゴ Pro W3" pitchFamily="-105" charset="-128"/>
            </a:endParaRPr>
          </a:p>
        </p:txBody>
      </p:sp>
      <p:pic>
        <p:nvPicPr>
          <p:cNvPr id="9" name="Picture 8" descr="seniors-with-laptop.jpg"/>
          <p:cNvPicPr/>
          <p:nvPr/>
        </p:nvPicPr>
        <p:blipFill>
          <a:blip r:embed="rId5"/>
          <a:srcRect/>
          <a:stretch>
            <a:fillRect/>
          </a:stretch>
        </p:blipFill>
        <p:spPr bwMode="auto">
          <a:xfrm>
            <a:off x="0" y="977465"/>
            <a:ext cx="4109914" cy="2708707"/>
          </a:xfrm>
          <a:prstGeom prst="rect">
            <a:avLst/>
          </a:prstGeom>
          <a:noFill/>
          <a:ln w="9525">
            <a:noFill/>
            <a:miter lim="800000"/>
            <a:headEnd/>
            <a:tailEnd/>
          </a:ln>
        </p:spPr>
      </p:pic>
      <p:pic>
        <p:nvPicPr>
          <p:cNvPr id="7" name="Picture 6" descr="sampler_Users_11.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15234" y="58124"/>
            <a:ext cx="952458" cy="939362"/>
          </a:xfrm>
          <a:prstGeom prst="rect">
            <a:avLst/>
          </a:prstGeom>
          <a:solidFill>
            <a:srgbClr val="FFFFFF"/>
          </a:solidFill>
        </p:spPr>
      </p:pic>
    </p:spTree>
    <p:extLst>
      <p:ext uri="{BB962C8B-B14F-4D97-AF65-F5344CB8AC3E}">
        <p14:creationId xmlns:p14="http://schemas.microsoft.com/office/powerpoint/2010/main" val="21390569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 first look at the data</a:t>
            </a:r>
            <a:endParaRPr lang="en-US" dirty="0"/>
          </a:p>
        </p:txBody>
      </p:sp>
      <p:sp>
        <p:nvSpPr>
          <p:cNvPr id="8" name="Text Placeholder 7"/>
          <p:cNvSpPr>
            <a:spLocks noGrp="1"/>
          </p:cNvSpPr>
          <p:nvPr>
            <p:ph type="body" idx="1"/>
          </p:nvPr>
        </p:nvSpPr>
        <p:spPr/>
        <p:txBody>
          <a:bodyPr/>
          <a:lstStyle/>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Tree>
    <p:extLst>
      <p:ext uri="{BB962C8B-B14F-4D97-AF65-F5344CB8AC3E}">
        <p14:creationId xmlns:p14="http://schemas.microsoft.com/office/powerpoint/2010/main" val="33640810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Amy’s Mouse Data: Text log files</a:t>
            </a:r>
            <a:endParaRPr lang="en-US" dirty="0"/>
          </a:p>
        </p:txBody>
      </p:sp>
      <p:sp>
        <p:nvSpPr>
          <p:cNvPr id="3" name="Content Placeholder 2"/>
          <p:cNvSpPr>
            <a:spLocks noGrp="1"/>
          </p:cNvSpPr>
          <p:nvPr>
            <p:ph idx="1"/>
          </p:nvPr>
        </p:nvSpPr>
        <p:spPr>
          <a:noFill/>
        </p:spPr>
        <p:txBody>
          <a:bodyPr/>
          <a:lstStyle/>
          <a:p>
            <a:pPr marL="0" indent="0">
              <a:buNone/>
            </a:pPr>
            <a:r>
              <a:rPr lang="en-US" sz="900" dirty="0" smtClean="0"/>
              <a:t>0,0</a:t>
            </a:r>
            <a:r>
              <a:rPr lang="en-US" sz="900" dirty="0"/>
              <a:t>,CBT:-- --( )--6:5.23:468--Window </a:t>
            </a:r>
            <a:r>
              <a:rPr lang="en-US" sz="900" dirty="0" smtClean="0"/>
              <a:t>Created</a:t>
            </a:r>
            <a:endParaRPr lang="en-US" sz="900" dirty="0"/>
          </a:p>
          <a:p>
            <a:pPr marL="0" indent="0">
              <a:buNone/>
            </a:pPr>
            <a:r>
              <a:rPr lang="en-US" sz="900" dirty="0"/>
              <a:t>0,0,CBT:-- --( )--6:5.23:562--Window </a:t>
            </a:r>
            <a:r>
              <a:rPr lang="en-US" sz="900" dirty="0" smtClean="0"/>
              <a:t>Created</a:t>
            </a:r>
            <a:endParaRPr lang="en-US" sz="900" dirty="0"/>
          </a:p>
          <a:p>
            <a:pPr marL="0" indent="0">
              <a:buNone/>
            </a:pPr>
            <a:r>
              <a:rPr lang="en-US" sz="900" dirty="0"/>
              <a:t>0,0,CBT:-- --( )--6:5.23:578--Window Activated--(HCII Logging Setup Screen)--main size:--(556,309)--location:--(405,212</a:t>
            </a:r>
            <a:r>
              <a:rPr lang="en-US" sz="900" dirty="0" smtClean="0"/>
              <a:t>)</a:t>
            </a:r>
            <a:endParaRPr lang="en-US" sz="900" dirty="0"/>
          </a:p>
          <a:p>
            <a:pPr marL="0" indent="0">
              <a:buNone/>
            </a:pPr>
            <a:r>
              <a:rPr lang="en-US" sz="900" dirty="0"/>
              <a:t>0,0,CBT:-- --( )--6:5.23:609--Window </a:t>
            </a:r>
            <a:r>
              <a:rPr lang="en-US" sz="900" dirty="0" smtClean="0"/>
              <a:t>Created</a:t>
            </a:r>
            <a:endParaRPr lang="en-US" sz="900" dirty="0"/>
          </a:p>
          <a:p>
            <a:pPr marL="0" indent="0">
              <a:buNone/>
            </a:pPr>
            <a:r>
              <a:rPr lang="en-US" sz="900" dirty="0"/>
              <a:t>0,0,CBT:-- --( )--6:5.23:609--Window </a:t>
            </a:r>
            <a:r>
              <a:rPr lang="en-US" sz="900" dirty="0" smtClean="0"/>
              <a:t>Created</a:t>
            </a:r>
            <a:endParaRPr lang="en-US" sz="900" dirty="0"/>
          </a:p>
          <a:p>
            <a:pPr marL="0" indent="0">
              <a:buNone/>
            </a:pPr>
            <a:r>
              <a:rPr lang="en-US" sz="900" dirty="0"/>
              <a:t>0,0,CBT:-- --( )--6:5.23:609--Window in focus--</a:t>
            </a:r>
            <a:r>
              <a:rPr lang="en-US" sz="900" dirty="0" err="1"/>
              <a:t>gotFocus</a:t>
            </a:r>
            <a:r>
              <a:rPr lang="en-US" sz="900" dirty="0"/>
              <a:t>--size:--(445,39)--location:--(500,0</a:t>
            </a:r>
            <a:r>
              <a:rPr lang="en-US" sz="900" dirty="0" smtClean="0"/>
              <a:t>)</a:t>
            </a:r>
            <a:endParaRPr lang="en-US" sz="900" dirty="0"/>
          </a:p>
          <a:p>
            <a:pPr marL="0" indent="0">
              <a:buNone/>
            </a:pPr>
            <a:r>
              <a:rPr lang="en-US" sz="900" dirty="0"/>
              <a:t>0,0,MOUSE:----()--6:5.24:46--(457, 545)--MOUSE MOVED--time:--45640--0--</a:t>
            </a:r>
            <a:r>
              <a:rPr lang="en-US" sz="900" dirty="0" smtClean="0"/>
              <a:t>0</a:t>
            </a:r>
            <a:endParaRPr lang="en-US" sz="900" dirty="0"/>
          </a:p>
          <a:p>
            <a:pPr marL="0" indent="0">
              <a:buNone/>
            </a:pPr>
            <a:r>
              <a:rPr lang="en-US" sz="900" dirty="0"/>
              <a:t>0,1,CBT:-- --( )--6:5.24:62--unrecognized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0,1,CBT:-- --( )--6:5.24:78--unrecognized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0,1,MOUSE:----()--6:5.26:250--(457, 543)--MOUSE MOVED--time:--47921--0--</a:t>
            </a:r>
            <a:r>
              <a:rPr lang="en-US" sz="900" dirty="0" smtClean="0"/>
              <a:t>0</a:t>
            </a:r>
            <a:endParaRPr lang="en-US" sz="900" dirty="0"/>
          </a:p>
          <a:p>
            <a:pPr marL="0" indent="0">
              <a:buNone/>
            </a:pPr>
            <a:r>
              <a:rPr lang="en-US" sz="900" dirty="0"/>
              <a:t>0,2,CBT:-- --( )--6:5.26:250--unrecognized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0,2,MOUSE:----()--6:5.26:250--(457, 543)--MOUSE MOVED--time:--47921--0--</a:t>
            </a:r>
            <a:r>
              <a:rPr lang="en-US" sz="900" dirty="0" smtClean="0"/>
              <a:t>0</a:t>
            </a:r>
            <a:endParaRPr lang="en-US" sz="900" dirty="0"/>
          </a:p>
          <a:p>
            <a:pPr marL="0" indent="0">
              <a:buNone/>
            </a:pPr>
            <a:r>
              <a:rPr lang="en-US" sz="900" dirty="0"/>
              <a:t>0,3,MOUSE:----()--6:5.26:265--(458, 541)--MOUSE MOVED--time:--47937--0--</a:t>
            </a:r>
            <a:r>
              <a:rPr lang="en-US" sz="900" dirty="0" smtClean="0"/>
              <a:t>0</a:t>
            </a:r>
            <a:endParaRPr lang="en-US" sz="900" dirty="0"/>
          </a:p>
          <a:p>
            <a:pPr marL="0" indent="0">
              <a:buNone/>
            </a:pPr>
            <a:r>
              <a:rPr lang="en-US" sz="900" dirty="0"/>
              <a:t>0,4,CBT:-- --( )--6:5.26:265--unrecognized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0,4,MOUSE:----()--6:5.26:265--(459, 539)--MOUSE MOVED--time:--47937--0--</a:t>
            </a:r>
            <a:r>
              <a:rPr lang="en-US" sz="900" dirty="0" smtClean="0"/>
              <a:t>0</a:t>
            </a:r>
            <a:endParaRPr lang="en-US" sz="900" dirty="0"/>
          </a:p>
          <a:p>
            <a:pPr marL="0" indent="0">
              <a:buNone/>
            </a:pPr>
            <a:r>
              <a:rPr lang="en-US" sz="900" dirty="0"/>
              <a:t>0,5,CBT:-- --( )--6:5.26:265--unrecognized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0,5,MOUSE:----()--6:5.26:281--(460, 535)--MOUSE MOVED--time:--47953--0-</a:t>
            </a:r>
            <a:r>
              <a:rPr lang="en-US" sz="900" dirty="0" smtClean="0"/>
              <a:t>-0</a:t>
            </a:r>
            <a:endParaRPr lang="en-US" sz="900" dirty="0"/>
          </a:p>
          <a:p>
            <a:pPr marL="0" indent="0">
              <a:buNone/>
            </a:pPr>
            <a:r>
              <a:rPr lang="en-US" sz="900" dirty="0"/>
              <a:t>0,6,CBT:-- --( )--6:5.26:281--unrecognized symbols--</a:t>
            </a:r>
            <a:r>
              <a:rPr lang="en-US" sz="900" dirty="0" err="1"/>
              <a:t>unknownWinEvent</a:t>
            </a:r>
            <a:r>
              <a:rPr lang="en-US" sz="900" dirty="0"/>
              <a:t>--size:--(445,39)--location:--(500,0</a:t>
            </a:r>
            <a:r>
              <a:rPr lang="en-US" sz="900" dirty="0" smtClean="0"/>
              <a:t>)</a:t>
            </a:r>
            <a:endParaRPr lang="en-US" sz="900" dirty="0"/>
          </a:p>
        </p:txBody>
      </p:sp>
      <p:sp>
        <p:nvSpPr>
          <p:cNvPr id="4" name="Date Placeholder 3"/>
          <p:cNvSpPr>
            <a:spLocks noGrp="1"/>
          </p:cNvSpPr>
          <p:nvPr>
            <p:ph type="dt" sz="half" idx="10"/>
          </p:nvPr>
        </p:nvSpPr>
        <p:spPr/>
        <p:txBody>
          <a:bodyPr/>
          <a:lstStyle/>
          <a:p>
            <a:fld id="{7053BEFA-1175-F644-B249-7D41D72BD3FF}" type="datetime1">
              <a:rPr lang="en-US" smtClean="0"/>
              <a:t>6/20/14</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Tree>
    <p:extLst>
      <p:ext uri="{BB962C8B-B14F-4D97-AF65-F5344CB8AC3E}">
        <p14:creationId xmlns:p14="http://schemas.microsoft.com/office/powerpoint/2010/main" val="131559461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a:tailEnd type="arrow"/>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11133</TotalTime>
  <Words>3384</Words>
  <Application>Microsoft Macintosh PowerPoint</Application>
  <PresentationFormat>On-screen Show (4:3)</PresentationFormat>
  <Paragraphs>478</Paragraphs>
  <Slides>44</Slides>
  <Notes>25</Notes>
  <HiddenSlides>0</HiddenSlides>
  <MMClips>1</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Office Theme</vt:lpstr>
      <vt:lpstr>PowerPoint Presentation</vt:lpstr>
      <vt:lpstr>Course Example: Pointing Problems</vt:lpstr>
      <vt:lpstr>Large Real World Datasets</vt:lpstr>
      <vt:lpstr>PowerPoint Presentation</vt:lpstr>
      <vt:lpstr>Human Issues in Data Collection</vt:lpstr>
      <vt:lpstr>PowerPoint Presentation</vt:lpstr>
      <vt:lpstr>PowerPoint Presentation</vt:lpstr>
      <vt:lpstr>A first look at the data</vt:lpstr>
      <vt:lpstr>Amy’s Mouse Data: Text log files</vt:lpstr>
      <vt:lpstr>PowerPoint Presentation</vt:lpstr>
      <vt:lpstr>PowerPoint Presentation</vt:lpstr>
      <vt:lpstr>PowerPoint Presentation</vt:lpstr>
      <vt:lpstr>Four C’s of Data Quality</vt:lpstr>
      <vt:lpstr>Recommended Reading</vt:lpstr>
      <vt:lpstr>But first… What type of data do you have?</vt:lpstr>
      <vt:lpstr>Amy’s Data Tables </vt:lpstr>
      <vt:lpstr>What if you are using someone else’s data?</vt:lpstr>
      <vt:lpstr>What Type of Data in Each Field?</vt:lpstr>
      <vt:lpstr>What Role Does This Field Play?</vt:lpstr>
      <vt:lpstr>Questions about Completeness</vt:lpstr>
      <vt:lpstr>Solutions and Issues for Missing Data</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Detect Errors</vt:lpstr>
      <vt:lpstr>Draw from many sources</vt:lpstr>
      <vt:lpstr>Quantify Impact</vt:lpstr>
      <vt:lpstr>Is your Data Accountable?</vt:lpstr>
      <vt:lpstr>Example analysis of 4 Data Sets</vt:lpstr>
      <vt:lpstr>Four Data Sets</vt:lpstr>
      <vt:lpstr>Completeness?</vt:lpstr>
      <vt:lpstr>Completeness?</vt:lpstr>
      <vt:lpstr>Example: Graph of prime locations</vt:lpstr>
      <vt:lpstr>UCSD Data Set Skew</vt:lpstr>
      <vt:lpstr>Example: UCSD Data Set</vt:lpstr>
      <vt:lpstr>Example: UCSD Data Set</vt:lpstr>
      <vt:lpstr>Example: Summary of UCSD data</vt:lpstr>
      <vt:lpstr>Our Strategy to Fix Skew</vt:lpstr>
      <vt:lpstr>Remaining data</vt:lpstr>
      <vt:lpstr>Summary: Steps So Far</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332</cp:revision>
  <dcterms:created xsi:type="dcterms:W3CDTF">2013-10-07T16:54:34Z</dcterms:created>
  <dcterms:modified xsi:type="dcterms:W3CDTF">2014-06-20T15:48:16Z</dcterms:modified>
</cp:coreProperties>
</file>

<file path=docProps/thumbnail.jpeg>
</file>